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12192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BEF14C-B413-4B2D-994B-47A2E22791B7}" v="1" dt="2024-01-20T09:50:45.86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192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586863" y="307334"/>
            <a:ext cx="9018272" cy="130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0" i="0">
                <a:solidFill>
                  <a:schemeClr val="tx1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30884" y="2114482"/>
            <a:ext cx="10730231" cy="33870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electronics.stackexchange.com/questions/172730/pir-in-paralle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lika 7" descr="^Slika na kojoj se nalazi nameštaj, dizajn&#10;&#10;Opis je automatski generisan">
            <a:extLst>
              <a:ext uri="{FF2B5EF4-FFF2-40B4-BE49-F238E27FC236}">
                <a16:creationId xmlns:a16="http://schemas.microsoft.com/office/drawing/2014/main" id="{4B6D504C-D843-3868-B391-41698872A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57200" y="3507044"/>
            <a:ext cx="8858250" cy="333375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04800" y="838200"/>
            <a:ext cx="8723671" cy="224234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655320" rIns="0" bIns="0" rtlCol="0">
            <a:spAutoFit/>
          </a:bodyPr>
          <a:lstStyle/>
          <a:p>
            <a:pPr marL="1809114" marR="1796414" indent="38100" algn="ctr">
              <a:lnSpc>
                <a:spcPts val="6530"/>
              </a:lnSpc>
              <a:spcBef>
                <a:spcPts val="5160"/>
              </a:spcBef>
            </a:pPr>
            <a:r>
              <a:rPr sz="3600" spc="-15" dirty="0">
                <a:latin typeface="Calibri"/>
                <a:cs typeface="Calibri"/>
              </a:rPr>
              <a:t>Senzori </a:t>
            </a:r>
            <a:r>
              <a:rPr sz="3600" spc="-40" dirty="0">
                <a:latin typeface="Calibri"/>
                <a:cs typeface="Calibri"/>
              </a:rPr>
              <a:t>rastojanja </a:t>
            </a:r>
            <a:r>
              <a:rPr sz="3600" spc="-1345" dirty="0">
                <a:latin typeface="Calibri"/>
                <a:cs typeface="Calibri"/>
              </a:rPr>
              <a:t> </a:t>
            </a:r>
            <a:r>
              <a:rPr sz="3600" dirty="0">
                <a:latin typeface="Calibri"/>
                <a:cs typeface="Calibri"/>
              </a:rPr>
              <a:t>na</a:t>
            </a:r>
            <a:r>
              <a:rPr sz="3600" spc="-65" dirty="0">
                <a:latin typeface="Calibri"/>
                <a:cs typeface="Calibri"/>
              </a:rPr>
              <a:t> </a:t>
            </a:r>
            <a:r>
              <a:rPr sz="3600" spc="-5" dirty="0">
                <a:latin typeface="Calibri"/>
                <a:cs typeface="Calibri"/>
              </a:rPr>
              <a:t>bazi</a:t>
            </a:r>
            <a:r>
              <a:rPr sz="3600" dirty="0">
                <a:latin typeface="Calibri"/>
                <a:cs typeface="Calibri"/>
              </a:rPr>
              <a:t> </a:t>
            </a:r>
            <a:r>
              <a:rPr sz="3600" spc="-35" dirty="0">
                <a:latin typeface="Calibri"/>
                <a:cs typeface="Calibri"/>
              </a:rPr>
              <a:t>ultrazvuka</a:t>
            </a:r>
            <a:endParaRPr sz="36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144000" y="228600"/>
            <a:ext cx="304800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274955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30" dirty="0">
                <a:latin typeface="Calibri"/>
                <a:cs typeface="Calibri"/>
              </a:rPr>
              <a:t>Piezo</a:t>
            </a:r>
            <a:r>
              <a:rPr spc="-45" dirty="0">
                <a:latin typeface="Calibri"/>
                <a:cs typeface="Calibri"/>
              </a:rPr>
              <a:t> </a:t>
            </a:r>
            <a:r>
              <a:rPr spc="-50" dirty="0">
                <a:latin typeface="Calibri"/>
                <a:cs typeface="Calibri"/>
              </a:rPr>
              <a:t>efekat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917571" y="1794255"/>
            <a:ext cx="10057130" cy="84010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41300" indent="-229235">
              <a:lnSpc>
                <a:spcPts val="3190"/>
              </a:lnSpc>
              <a:spcBef>
                <a:spcPts val="13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b="1" spc="5" dirty="0">
                <a:latin typeface="Calibri"/>
                <a:cs typeface="Calibri"/>
              </a:rPr>
              <a:t>Piezolektrični</a:t>
            </a:r>
            <a:r>
              <a:rPr sz="2750" b="1" spc="-30" dirty="0">
                <a:latin typeface="Calibri"/>
                <a:cs typeface="Calibri"/>
              </a:rPr>
              <a:t> </a:t>
            </a:r>
            <a:r>
              <a:rPr sz="2750" b="1" spc="10" dirty="0">
                <a:latin typeface="Calibri"/>
                <a:cs typeface="Calibri"/>
              </a:rPr>
              <a:t>efekt</a:t>
            </a:r>
            <a:r>
              <a:rPr sz="2750" b="1" spc="-1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pojava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stvaranja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električnog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naelektrisanja</a:t>
            </a:r>
            <a:r>
              <a:rPr sz="2750" spc="37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na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90"/>
              </a:lnSpc>
            </a:pPr>
            <a:r>
              <a:rPr sz="2750" spc="-10" dirty="0">
                <a:latin typeface="Calibri"/>
                <a:cs typeface="Calibri"/>
              </a:rPr>
              <a:t>površini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nekih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čvrstih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materijala</a:t>
            </a:r>
            <a:r>
              <a:rPr sz="2750" spc="-7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usled</a:t>
            </a:r>
            <a:r>
              <a:rPr sz="2750" spc="24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dejstva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mehaničke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sile.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426131" y="2830691"/>
            <a:ext cx="2059603" cy="205041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12577" y="2774944"/>
            <a:ext cx="3796644" cy="180010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54845" y="4795778"/>
            <a:ext cx="3332469" cy="1925692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5702310" y="3212158"/>
            <a:ext cx="1910080" cy="718185"/>
            <a:chOff x="5702310" y="3212158"/>
            <a:chExt cx="1910080" cy="718185"/>
          </a:xfrm>
        </p:grpSpPr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58482" y="3429673"/>
              <a:ext cx="1040262" cy="31208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5708660" y="3218508"/>
              <a:ext cx="1897380" cy="705485"/>
            </a:xfrm>
            <a:custGeom>
              <a:avLst/>
              <a:gdLst/>
              <a:ahLst/>
              <a:cxnLst/>
              <a:rect l="l" t="t" r="r" b="b"/>
              <a:pathLst>
                <a:path w="1897379" h="705485">
                  <a:moveTo>
                    <a:pt x="0" y="705160"/>
                  </a:moveTo>
                  <a:lnTo>
                    <a:pt x="1897117" y="705160"/>
                  </a:lnTo>
                  <a:lnTo>
                    <a:pt x="1897117" y="0"/>
                  </a:lnTo>
                  <a:lnTo>
                    <a:pt x="0" y="0"/>
                  </a:lnTo>
                  <a:lnTo>
                    <a:pt x="0" y="705160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307334"/>
            <a:ext cx="667385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5" dirty="0"/>
              <a:t>Inverzni</a:t>
            </a:r>
            <a:r>
              <a:rPr spc="-60" dirty="0"/>
              <a:t> </a:t>
            </a:r>
            <a:r>
              <a:rPr spc="-5" dirty="0"/>
              <a:t>piezoelektrični</a:t>
            </a:r>
            <a:r>
              <a:rPr spc="-140" dirty="0"/>
              <a:t> </a:t>
            </a:r>
            <a:r>
              <a:rPr spc="-50" dirty="0"/>
              <a:t>efekat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1549319"/>
            <a:ext cx="10515600" cy="4351655"/>
          </a:xfrm>
          <a:custGeom>
            <a:avLst/>
            <a:gdLst/>
            <a:ahLst/>
            <a:cxnLst/>
            <a:rect l="l" t="t" r="r" b="b"/>
            <a:pathLst>
              <a:path w="10515600" h="4351655">
                <a:moveTo>
                  <a:pt x="0" y="4351416"/>
                </a:moveTo>
                <a:lnTo>
                  <a:pt x="10515599" y="4351416"/>
                </a:lnTo>
                <a:lnTo>
                  <a:pt x="10515599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45" y="1527488"/>
            <a:ext cx="10301605" cy="44646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0665" marR="20320" indent="-240665" algn="r">
              <a:lnSpc>
                <a:spcPts val="2755"/>
              </a:lnSpc>
              <a:spcBef>
                <a:spcPts val="100"/>
              </a:spcBef>
              <a:buSzPct val="95833"/>
              <a:buFont typeface="Wingdings"/>
              <a:buChar char=""/>
              <a:tabLst>
                <a:tab pos="240665" algn="l"/>
              </a:tabLst>
            </a:pPr>
            <a:r>
              <a:rPr sz="2400" spc="-25" dirty="0">
                <a:latin typeface="Calibri"/>
                <a:cs typeface="Calibri"/>
              </a:rPr>
              <a:t>Inverzan</a:t>
            </a:r>
            <a:r>
              <a:rPr sz="2400" spc="7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piezoelektrični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efekt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sastoji</a:t>
            </a:r>
            <a:r>
              <a:rPr sz="2400" spc="-1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mehaničkoj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deformaciji</a:t>
            </a:r>
            <a:r>
              <a:rPr sz="2400" spc="-1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pretvarača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kada</a:t>
            </a:r>
            <a:endParaRPr sz="2400">
              <a:latin typeface="Calibri"/>
              <a:cs typeface="Calibri"/>
            </a:endParaRPr>
          </a:p>
          <a:p>
            <a:pPr marR="60960" algn="r">
              <a:lnSpc>
                <a:spcPts val="2755"/>
              </a:lnSpc>
            </a:pP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on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stavi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 električno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polje, </a:t>
            </a:r>
            <a:r>
              <a:rPr sz="2400" spc="10" dirty="0">
                <a:latin typeface="Calibri"/>
                <a:cs typeface="Calibri"/>
              </a:rPr>
              <a:t>odnosno</a:t>
            </a:r>
            <a:r>
              <a:rPr sz="2400" spc="-1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naelektriše</a:t>
            </a:r>
            <a:r>
              <a:rPr sz="2400" spc="-5" dirty="0">
                <a:latin typeface="Calibri"/>
                <a:cs typeface="Calibri"/>
              </a:rPr>
              <a:t> nekom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količinom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elektriciteta.</a:t>
            </a:r>
            <a:endParaRPr sz="2400">
              <a:latin typeface="Calibri"/>
              <a:cs typeface="Calibri"/>
            </a:endParaRPr>
          </a:p>
          <a:p>
            <a:pPr marL="241300" marR="644525" indent="-229235">
              <a:lnSpc>
                <a:spcPts val="2560"/>
              </a:lnSpc>
              <a:spcBef>
                <a:spcPts val="1075"/>
              </a:spcBef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spc="5" dirty="0">
                <a:latin typeface="Calibri"/>
                <a:cs typeface="Calibri"/>
              </a:rPr>
              <a:t>Direktni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4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inverzni</a:t>
            </a:r>
            <a:r>
              <a:rPr sz="2400" spc="3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piezoelektrični</a:t>
            </a:r>
            <a:r>
              <a:rPr sz="2400" spc="-1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efekt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su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 </a:t>
            </a:r>
            <a:r>
              <a:rPr sz="2400" spc="10" dirty="0">
                <a:latin typeface="Calibri"/>
                <a:cs typeface="Calibri"/>
              </a:rPr>
              <a:t>potpunosti</a:t>
            </a:r>
            <a:r>
              <a:rPr sz="2400" spc="-18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recipročni, </a:t>
            </a:r>
            <a:r>
              <a:rPr sz="2400" spc="10" dirty="0">
                <a:latin typeface="Calibri"/>
                <a:cs typeface="Calibri"/>
              </a:rPr>
              <a:t>tj.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reč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je</a:t>
            </a:r>
            <a:r>
              <a:rPr sz="2400" dirty="0">
                <a:latin typeface="Calibri"/>
                <a:cs typeface="Calibri"/>
              </a:rPr>
              <a:t> o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jednoj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istoj</a:t>
            </a:r>
            <a:r>
              <a:rPr sz="2400" spc="-14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pojavi.</a:t>
            </a:r>
            <a:endParaRPr sz="2400">
              <a:latin typeface="Calibri"/>
              <a:cs typeface="Calibri"/>
            </a:endParaRPr>
          </a:p>
          <a:p>
            <a:pPr marL="252729" indent="-240665">
              <a:lnSpc>
                <a:spcPct val="100000"/>
              </a:lnSpc>
              <a:spcBef>
                <a:spcPts val="690"/>
              </a:spcBef>
              <a:buSzPct val="95833"/>
              <a:buFont typeface="Wingdings"/>
              <a:buChar char=""/>
              <a:tabLst>
                <a:tab pos="253365" algn="l"/>
              </a:tabLst>
            </a:pPr>
            <a:r>
              <a:rPr sz="2400" spc="30" dirty="0">
                <a:latin typeface="Calibri"/>
                <a:cs typeface="Calibri"/>
              </a:rPr>
              <a:t>P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40" dirty="0">
                <a:latin typeface="Calibri"/>
                <a:cs typeface="Calibri"/>
              </a:rPr>
              <a:t>z</a:t>
            </a:r>
            <a:r>
              <a:rPr sz="2400" spc="5" dirty="0">
                <a:latin typeface="Calibri"/>
                <a:cs typeface="Calibri"/>
              </a:rPr>
              <a:t>o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20" dirty="0">
                <a:latin typeface="Calibri"/>
                <a:cs typeface="Calibri"/>
              </a:rPr>
              <a:t>l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35" dirty="0">
                <a:latin typeface="Calibri"/>
                <a:cs typeface="Calibri"/>
              </a:rPr>
              <a:t>k</a:t>
            </a:r>
            <a:r>
              <a:rPr sz="2400" spc="15" dirty="0">
                <a:latin typeface="Calibri"/>
                <a:cs typeface="Calibri"/>
              </a:rPr>
              <a:t>t</a:t>
            </a:r>
            <a:r>
              <a:rPr sz="2400" spc="-15" dirty="0">
                <a:latin typeface="Calibri"/>
                <a:cs typeface="Calibri"/>
              </a:rPr>
              <a:t>r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spc="30" dirty="0">
                <a:latin typeface="Calibri"/>
                <a:cs typeface="Calibri"/>
              </a:rPr>
              <a:t>č</a:t>
            </a:r>
            <a:r>
              <a:rPr sz="2400" spc="10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1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20" dirty="0">
                <a:latin typeface="Calibri"/>
                <a:cs typeface="Calibri"/>
              </a:rPr>
              <a:t>l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35" dirty="0">
                <a:latin typeface="Calibri"/>
                <a:cs typeface="Calibri"/>
              </a:rPr>
              <a:t>m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20" dirty="0">
                <a:latin typeface="Calibri"/>
                <a:cs typeface="Calibri"/>
              </a:rPr>
              <a:t>n</a:t>
            </a:r>
            <a:r>
              <a:rPr sz="2400" spc="15" dirty="0">
                <a:latin typeface="Calibri"/>
                <a:cs typeface="Calibri"/>
              </a:rPr>
              <a:t>t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spc="30" dirty="0">
                <a:latin typeface="Calibri"/>
                <a:cs typeface="Calibri"/>
              </a:rPr>
              <a:t>m</a:t>
            </a:r>
            <a:r>
              <a:rPr sz="2400" spc="-25" dirty="0">
                <a:latin typeface="Calibri"/>
                <a:cs typeface="Calibri"/>
              </a:rPr>
              <a:t>a</a:t>
            </a:r>
            <a:r>
              <a:rPr sz="2400" spc="20" dirty="0">
                <a:latin typeface="Calibri"/>
                <a:cs typeface="Calibri"/>
              </a:rPr>
              <a:t>j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-135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Calibri"/>
                <a:cs typeface="Calibri"/>
              </a:rPr>
              <a:t>t</a:t>
            </a:r>
            <a:r>
              <a:rPr sz="2400" spc="-15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-25" dirty="0">
                <a:latin typeface="Times New Roman"/>
                <a:cs typeface="Times New Roman"/>
              </a:rPr>
              <a:t> </a:t>
            </a:r>
            <a:r>
              <a:rPr sz="2400" spc="5" dirty="0">
                <a:latin typeface="Calibri"/>
                <a:cs typeface="Calibri"/>
              </a:rPr>
              <a:t>o</a:t>
            </a:r>
            <a:r>
              <a:rPr sz="2400" spc="35" dirty="0">
                <a:latin typeface="Calibri"/>
                <a:cs typeface="Calibri"/>
              </a:rPr>
              <a:t>s</a:t>
            </a:r>
            <a:r>
              <a:rPr sz="2400" spc="10" dirty="0">
                <a:latin typeface="Calibri"/>
                <a:cs typeface="Calibri"/>
              </a:rPr>
              <a:t>n</a:t>
            </a:r>
            <a:r>
              <a:rPr sz="2400" spc="5" dirty="0">
                <a:latin typeface="Calibri"/>
                <a:cs typeface="Calibri"/>
              </a:rPr>
              <a:t>o</a:t>
            </a:r>
            <a:r>
              <a:rPr sz="2400" spc="-35" dirty="0">
                <a:latin typeface="Calibri"/>
                <a:cs typeface="Calibri"/>
              </a:rPr>
              <a:t>v</a:t>
            </a:r>
            <a:r>
              <a:rPr sz="2400" spc="10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Calibri"/>
                <a:cs typeface="Calibri"/>
              </a:rPr>
              <a:t>n</a:t>
            </a:r>
            <a:r>
              <a:rPr sz="2400" spc="-25" dirty="0">
                <a:latin typeface="Calibri"/>
                <a:cs typeface="Calibri"/>
              </a:rPr>
              <a:t>a</a:t>
            </a:r>
            <a:r>
              <a:rPr sz="2400" spc="30" dirty="0">
                <a:latin typeface="Calibri"/>
                <a:cs typeface="Calibri"/>
              </a:rPr>
              <a:t>m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20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e:</a:t>
            </a:r>
            <a:endParaRPr sz="2400">
              <a:latin typeface="Calibri"/>
              <a:cs typeface="Calibri"/>
            </a:endParaRPr>
          </a:p>
          <a:p>
            <a:pPr marL="699135" marR="338455" lvl="1" indent="-229235">
              <a:lnSpc>
                <a:spcPts val="2630"/>
              </a:lnSpc>
              <a:spcBef>
                <a:spcPts val="495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dirty="0">
                <a:latin typeface="Calibri"/>
                <a:cs typeface="Calibri"/>
              </a:rPr>
              <a:t>Merenje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sile,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pritiska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ili</a:t>
            </a:r>
            <a:r>
              <a:rPr sz="2400" spc="11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ubrzanja, </a:t>
            </a:r>
            <a:r>
              <a:rPr sz="2400" spc="-15" dirty="0">
                <a:latin typeface="Calibri"/>
                <a:cs typeface="Calibri"/>
              </a:rPr>
              <a:t>kada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pod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dejstvom</a:t>
            </a:r>
            <a:r>
              <a:rPr sz="2400" spc="-1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mehaničke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veličine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generiše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odgovarajući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električni</a:t>
            </a:r>
            <a:r>
              <a:rPr sz="2400" spc="-1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signal.</a:t>
            </a:r>
            <a:endParaRPr sz="2400">
              <a:latin typeface="Calibri"/>
              <a:cs typeface="Calibri"/>
            </a:endParaRPr>
          </a:p>
          <a:p>
            <a:pPr marL="699135" marR="125095" lvl="1" indent="-229235">
              <a:lnSpc>
                <a:spcPct val="90000"/>
              </a:lnSpc>
              <a:spcBef>
                <a:spcPts val="440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-5" dirty="0">
                <a:latin typeface="Calibri"/>
                <a:cs typeface="Calibri"/>
              </a:rPr>
              <a:t>Proizvodnja </a:t>
            </a:r>
            <a:r>
              <a:rPr sz="2400" spc="-20" dirty="0">
                <a:latin typeface="Calibri"/>
                <a:cs typeface="Calibri"/>
              </a:rPr>
              <a:t>ultrazvuka, </a:t>
            </a:r>
            <a:r>
              <a:rPr sz="2400" spc="-15" dirty="0">
                <a:latin typeface="Calibri"/>
                <a:cs typeface="Calibri"/>
              </a:rPr>
              <a:t>kada </a:t>
            </a:r>
            <a:r>
              <a:rPr sz="2400" spc="15" dirty="0">
                <a:latin typeface="Calibri"/>
                <a:cs typeface="Calibri"/>
              </a:rPr>
              <a:t>se </a:t>
            </a:r>
            <a:r>
              <a:rPr sz="2400" spc="5" dirty="0">
                <a:latin typeface="Calibri"/>
                <a:cs typeface="Calibri"/>
              </a:rPr>
              <a:t>pod dejstvom </a:t>
            </a:r>
            <a:r>
              <a:rPr sz="2400" dirty="0">
                <a:latin typeface="Calibri"/>
                <a:cs typeface="Calibri"/>
              </a:rPr>
              <a:t>naizmeničnog </a:t>
            </a:r>
            <a:r>
              <a:rPr sz="2400" spc="-20" dirty="0">
                <a:latin typeface="Calibri"/>
                <a:cs typeface="Calibri"/>
              </a:rPr>
              <a:t>ili </a:t>
            </a:r>
            <a:r>
              <a:rPr sz="2400" spc="5" dirty="0">
                <a:latin typeface="Calibri"/>
                <a:cs typeface="Calibri"/>
              </a:rPr>
              <a:t>impulsnog 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napona u piezoelektričnojpločici </a:t>
            </a:r>
            <a:r>
              <a:rPr sz="2400" spc="-20" dirty="0">
                <a:latin typeface="Calibri"/>
                <a:cs typeface="Calibri"/>
              </a:rPr>
              <a:t>izazivaju </a:t>
            </a:r>
            <a:r>
              <a:rPr sz="2400" spc="-15" dirty="0">
                <a:latin typeface="Calibri"/>
                <a:cs typeface="Calibri"/>
              </a:rPr>
              <a:t>jake </a:t>
            </a:r>
            <a:r>
              <a:rPr sz="2400" spc="-20" dirty="0">
                <a:latin typeface="Calibri"/>
                <a:cs typeface="Calibri"/>
              </a:rPr>
              <a:t>vibracije </a:t>
            </a:r>
            <a:r>
              <a:rPr sz="2400" spc="-5" dirty="0">
                <a:latin typeface="Calibri"/>
                <a:cs typeface="Calibri"/>
              </a:rPr>
              <a:t>koje </a:t>
            </a:r>
            <a:r>
              <a:rPr sz="2400" dirty="0">
                <a:latin typeface="Calibri"/>
                <a:cs typeface="Calibri"/>
              </a:rPr>
              <a:t>u </a:t>
            </a:r>
            <a:r>
              <a:rPr sz="2400" spc="-10" dirty="0">
                <a:latin typeface="Calibri"/>
                <a:cs typeface="Calibri"/>
              </a:rPr>
              <a:t>okolnoj </a:t>
            </a:r>
            <a:r>
              <a:rPr sz="2400" dirty="0">
                <a:latin typeface="Calibri"/>
                <a:cs typeface="Calibri"/>
              </a:rPr>
              <a:t>sredini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generišu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ultrazvuk.</a:t>
            </a:r>
            <a:endParaRPr sz="2400">
              <a:latin typeface="Calibri"/>
              <a:cs typeface="Calibri"/>
            </a:endParaRPr>
          </a:p>
          <a:p>
            <a:pPr marL="709930" lvl="1" indent="-240665">
              <a:lnSpc>
                <a:spcPts val="2755"/>
              </a:lnSpc>
              <a:spcBef>
                <a:spcPts val="200"/>
              </a:spcBef>
              <a:buSzPct val="95833"/>
              <a:buFont typeface="Wingdings"/>
              <a:buChar char=""/>
              <a:tabLst>
                <a:tab pos="710565" algn="l"/>
              </a:tabLst>
            </a:pPr>
            <a:r>
              <a:rPr sz="2400" spc="-10" dirty="0">
                <a:latin typeface="Calibri"/>
                <a:cs typeface="Calibri"/>
              </a:rPr>
              <a:t>Stabilizacija</a:t>
            </a:r>
            <a:r>
              <a:rPr sz="2400" spc="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frekvencije</a:t>
            </a:r>
            <a:r>
              <a:rPr sz="2400" spc="-1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elektronskih</a:t>
            </a:r>
            <a:r>
              <a:rPr sz="2400" spc="-7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oscilatora,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konstrukcija</a:t>
            </a:r>
            <a:r>
              <a:rPr sz="2400" spc="-1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električnih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filtara,</a:t>
            </a:r>
            <a:endParaRPr sz="2400">
              <a:latin typeface="Calibri"/>
              <a:cs typeface="Calibri"/>
            </a:endParaRPr>
          </a:p>
          <a:p>
            <a:pPr marL="699135">
              <a:lnSpc>
                <a:spcPts val="2755"/>
              </a:lnSpc>
            </a:pPr>
            <a:r>
              <a:rPr sz="2400" dirty="0">
                <a:latin typeface="Calibri"/>
                <a:cs typeface="Calibri"/>
              </a:rPr>
              <a:t>i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-75" dirty="0">
                <a:latin typeface="Calibri"/>
                <a:cs typeface="Calibri"/>
              </a:rPr>
              <a:t>dr.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Ove</a:t>
            </a:r>
            <a:r>
              <a:rPr sz="2400" spc="6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važne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primene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neće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biti</a:t>
            </a:r>
            <a:r>
              <a:rPr sz="2400" spc="3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razmatrane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na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ovom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mestu.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6842" rIns="0" bIns="0" rtlCol="0">
            <a:spAutoFit/>
          </a:bodyPr>
          <a:lstStyle/>
          <a:p>
            <a:pPr marL="3582035" marR="5080" indent="-2555240">
              <a:lnSpc>
                <a:spcPts val="3829"/>
              </a:lnSpc>
              <a:spcBef>
                <a:spcPts val="240"/>
              </a:spcBef>
            </a:pPr>
            <a:r>
              <a:rPr sz="3200" spc="15" dirty="0">
                <a:latin typeface="Calibri"/>
                <a:cs typeface="Calibri"/>
              </a:rPr>
              <a:t>PONAŠANJE</a:t>
            </a:r>
            <a:r>
              <a:rPr sz="3200" spc="20" dirty="0">
                <a:latin typeface="Calibri"/>
                <a:cs typeface="Calibri"/>
              </a:rPr>
              <a:t> </a:t>
            </a:r>
            <a:r>
              <a:rPr sz="3200" spc="5" dirty="0">
                <a:latin typeface="Calibri"/>
                <a:cs typeface="Calibri"/>
              </a:rPr>
              <a:t>ZVUKA</a:t>
            </a:r>
            <a:r>
              <a:rPr sz="3200" spc="175" dirty="0">
                <a:latin typeface="Calibri"/>
                <a:cs typeface="Calibri"/>
              </a:rPr>
              <a:t> </a:t>
            </a:r>
            <a:r>
              <a:rPr sz="3200" spc="20" dirty="0">
                <a:latin typeface="Calibri"/>
                <a:cs typeface="Calibri"/>
              </a:rPr>
              <a:t>NA</a:t>
            </a:r>
            <a:r>
              <a:rPr sz="3200" spc="170" dirty="0">
                <a:latin typeface="Calibri"/>
                <a:cs typeface="Calibri"/>
              </a:rPr>
              <a:t> </a:t>
            </a:r>
            <a:r>
              <a:rPr sz="3200" spc="10" dirty="0">
                <a:latin typeface="Calibri"/>
                <a:cs typeface="Calibri"/>
              </a:rPr>
              <a:t>GRANICI</a:t>
            </a:r>
            <a:r>
              <a:rPr sz="3200" spc="1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DVEJU </a:t>
            </a:r>
            <a:r>
              <a:rPr sz="3200" spc="-710" dirty="0">
                <a:latin typeface="Calibri"/>
                <a:cs typeface="Calibri"/>
              </a:rPr>
              <a:t> </a:t>
            </a:r>
            <a:r>
              <a:rPr sz="3200" spc="5" dirty="0">
                <a:latin typeface="Calibri"/>
                <a:cs typeface="Calibri"/>
              </a:rPr>
              <a:t>SREDINA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270634" y="1462912"/>
            <a:ext cx="9325610" cy="4086225"/>
          </a:xfrm>
          <a:custGeom>
            <a:avLst/>
            <a:gdLst/>
            <a:ahLst/>
            <a:cxnLst/>
            <a:rect l="l" t="t" r="r" b="b"/>
            <a:pathLst>
              <a:path w="9325610" h="4086225">
                <a:moveTo>
                  <a:pt x="0" y="4085721"/>
                </a:moveTo>
                <a:lnTo>
                  <a:pt x="9324990" y="4085721"/>
                </a:lnTo>
                <a:lnTo>
                  <a:pt x="9324990" y="0"/>
                </a:lnTo>
                <a:lnTo>
                  <a:pt x="0" y="0"/>
                </a:lnTo>
                <a:lnTo>
                  <a:pt x="0" y="4085721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42950" y="1823715"/>
            <a:ext cx="9372600" cy="369252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14325" marR="30480" indent="-276860">
              <a:lnSpc>
                <a:spcPct val="100000"/>
              </a:lnSpc>
              <a:spcBef>
                <a:spcPts val="130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314960" algn="l"/>
              </a:tabLst>
            </a:pPr>
            <a:r>
              <a:rPr sz="2000" spc="10" dirty="0">
                <a:latin typeface="Calibri"/>
                <a:cs typeface="Calibri"/>
              </a:rPr>
              <a:t>Kada </a:t>
            </a:r>
            <a:r>
              <a:rPr sz="2000" spc="5" dirty="0">
                <a:latin typeface="Calibri"/>
                <a:cs typeface="Calibri"/>
              </a:rPr>
              <a:t>zvuk naiđe na </a:t>
            </a:r>
            <a:r>
              <a:rPr sz="2000" spc="-10" dirty="0">
                <a:latin typeface="Calibri"/>
                <a:cs typeface="Calibri"/>
              </a:rPr>
              <a:t>granicu dveju </a:t>
            </a:r>
            <a:r>
              <a:rPr sz="2000" dirty="0">
                <a:latin typeface="Calibri"/>
                <a:cs typeface="Calibri"/>
              </a:rPr>
              <a:t>homogenih </a:t>
            </a:r>
            <a:r>
              <a:rPr sz="2000" spc="-5" dirty="0">
                <a:latin typeface="Calibri"/>
                <a:cs typeface="Calibri"/>
              </a:rPr>
              <a:t>sredina </a:t>
            </a:r>
            <a:r>
              <a:rPr sz="2000" spc="-15" dirty="0">
                <a:latin typeface="Calibri"/>
                <a:cs typeface="Calibri"/>
              </a:rPr>
              <a:t>različitih </a:t>
            </a:r>
            <a:r>
              <a:rPr sz="2000" dirty="0">
                <a:latin typeface="Calibri"/>
                <a:cs typeface="Calibri"/>
              </a:rPr>
              <a:t>akustičkih </a:t>
            </a:r>
            <a:r>
              <a:rPr sz="2000" spc="-5" dirty="0">
                <a:latin typeface="Calibri"/>
                <a:cs typeface="Calibri"/>
              </a:rPr>
              <a:t>impedanci, 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jedan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deo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će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spc="25" dirty="0">
                <a:latin typeface="Calibri"/>
                <a:cs typeface="Calibri"/>
              </a:rPr>
              <a:t>se</a:t>
            </a:r>
            <a:r>
              <a:rPr sz="2000" spc="-10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vratiti</a:t>
            </a:r>
            <a:r>
              <a:rPr sz="2000" spc="60" dirty="0">
                <a:latin typeface="Calibri"/>
                <a:cs typeface="Calibri"/>
              </a:rPr>
              <a:t> </a:t>
            </a:r>
            <a:r>
              <a:rPr sz="2000" spc="10" dirty="0">
                <a:latin typeface="Calibri"/>
                <a:cs typeface="Calibri"/>
              </a:rPr>
              <a:t>u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sredinu</a:t>
            </a:r>
            <a:r>
              <a:rPr sz="2000" spc="-8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iz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30" dirty="0">
                <a:latin typeface="Calibri"/>
                <a:cs typeface="Calibri"/>
              </a:rPr>
              <a:t>koje</a:t>
            </a:r>
            <a:r>
              <a:rPr sz="2000" spc="45" dirty="0">
                <a:latin typeface="Calibri"/>
                <a:cs typeface="Calibri"/>
              </a:rPr>
              <a:t> </a:t>
            </a:r>
            <a:r>
              <a:rPr sz="2000" spc="5" dirty="0">
                <a:latin typeface="Calibri"/>
                <a:cs typeface="Calibri"/>
              </a:rPr>
              <a:t>dolazi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(refleksija),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dok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će</a:t>
            </a:r>
            <a:r>
              <a:rPr sz="2000" spc="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drugi</a:t>
            </a:r>
            <a:r>
              <a:rPr sz="2000" spc="-9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deo</a:t>
            </a:r>
            <a:r>
              <a:rPr sz="2000" spc="50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preći </a:t>
            </a:r>
            <a:r>
              <a:rPr sz="2000" spc="10" dirty="0">
                <a:latin typeface="Calibri"/>
                <a:cs typeface="Calibri"/>
              </a:rPr>
              <a:t>u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drugu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sredinu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(transmisija).</a:t>
            </a:r>
            <a:endParaRPr sz="2000">
              <a:latin typeface="Calibri"/>
              <a:cs typeface="Calibri"/>
            </a:endParaRPr>
          </a:p>
          <a:p>
            <a:pPr marL="314325" marR="400050" indent="-276860" algn="just">
              <a:lnSpc>
                <a:spcPct val="100000"/>
              </a:lnSpc>
              <a:spcBef>
                <a:spcPts val="610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314960" algn="l"/>
              </a:tabLst>
            </a:pPr>
            <a:r>
              <a:rPr sz="2000" dirty="0">
                <a:latin typeface="Calibri"/>
                <a:cs typeface="Calibri"/>
              </a:rPr>
              <a:t>Odnos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10" dirty="0">
                <a:latin typeface="Calibri"/>
                <a:cs typeface="Calibri"/>
              </a:rPr>
              <a:t>između</a:t>
            </a:r>
            <a:r>
              <a:rPr sz="2000" spc="-155" dirty="0">
                <a:latin typeface="Calibri"/>
                <a:cs typeface="Calibri"/>
              </a:rPr>
              <a:t> </a:t>
            </a:r>
            <a:r>
              <a:rPr sz="2000" spc="-15" dirty="0">
                <a:latin typeface="Calibri"/>
                <a:cs typeface="Calibri"/>
              </a:rPr>
              <a:t>enerija</a:t>
            </a:r>
            <a:r>
              <a:rPr sz="2000" spc="8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reflektovanog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5" dirty="0">
                <a:latin typeface="Calibri"/>
                <a:cs typeface="Calibri"/>
              </a:rPr>
              <a:t>i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transmitovanog</a:t>
            </a:r>
            <a:r>
              <a:rPr sz="2000" spc="-20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dela</a:t>
            </a:r>
            <a:r>
              <a:rPr sz="2000" spc="85" dirty="0">
                <a:latin typeface="Calibri"/>
                <a:cs typeface="Calibri"/>
              </a:rPr>
              <a:t> </a:t>
            </a:r>
            <a:r>
              <a:rPr sz="2000" spc="10" dirty="0">
                <a:latin typeface="Calibri"/>
                <a:cs typeface="Calibri"/>
              </a:rPr>
              <a:t>talasa</a:t>
            </a:r>
            <a:r>
              <a:rPr sz="2000" spc="-150" dirty="0">
                <a:latin typeface="Calibri"/>
                <a:cs typeface="Calibri"/>
              </a:rPr>
              <a:t> </a:t>
            </a:r>
            <a:r>
              <a:rPr sz="2000" spc="5" dirty="0">
                <a:latin typeface="Calibri"/>
                <a:cs typeface="Calibri"/>
              </a:rPr>
              <a:t>zavisiće</a:t>
            </a:r>
            <a:r>
              <a:rPr sz="2000" spc="-10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od</a:t>
            </a:r>
            <a:r>
              <a:rPr sz="2000" spc="-85" dirty="0">
                <a:latin typeface="Calibri"/>
                <a:cs typeface="Calibri"/>
              </a:rPr>
              <a:t> </a:t>
            </a:r>
            <a:r>
              <a:rPr sz="2000" spc="10" dirty="0">
                <a:latin typeface="Calibri"/>
                <a:cs typeface="Calibri"/>
              </a:rPr>
              <a:t>odnosa </a:t>
            </a:r>
            <a:r>
              <a:rPr sz="2000" spc="-44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akustičkih impedancija. </a:t>
            </a:r>
            <a:r>
              <a:rPr sz="2000" dirty="0">
                <a:latin typeface="Calibri"/>
                <a:cs typeface="Calibri"/>
              </a:rPr>
              <a:t>Pri </a:t>
            </a:r>
            <a:r>
              <a:rPr sz="2000" spc="-10" dirty="0">
                <a:latin typeface="Calibri"/>
                <a:cs typeface="Calibri"/>
              </a:rPr>
              <a:t>većim </a:t>
            </a:r>
            <a:r>
              <a:rPr sz="2000" spc="-5" dirty="0">
                <a:latin typeface="Calibri"/>
                <a:cs typeface="Calibri"/>
              </a:rPr>
              <a:t>razlikama </a:t>
            </a:r>
            <a:r>
              <a:rPr sz="2000" dirty="0">
                <a:latin typeface="Calibri"/>
                <a:cs typeface="Calibri"/>
              </a:rPr>
              <a:t>akustičkih </a:t>
            </a:r>
            <a:r>
              <a:rPr sz="2000" spc="-5" dirty="0">
                <a:latin typeface="Calibri"/>
                <a:cs typeface="Calibri"/>
              </a:rPr>
              <a:t>impedancija </a:t>
            </a:r>
            <a:r>
              <a:rPr sz="2000" spc="-15" dirty="0">
                <a:latin typeface="Calibri"/>
                <a:cs typeface="Calibri"/>
              </a:rPr>
              <a:t>veći </a:t>
            </a:r>
            <a:r>
              <a:rPr sz="2000" spc="-5" dirty="0">
                <a:latin typeface="Calibri"/>
                <a:cs typeface="Calibri"/>
              </a:rPr>
              <a:t>deo </a:t>
            </a:r>
            <a:r>
              <a:rPr sz="2000" spc="-10" dirty="0">
                <a:latin typeface="Calibri"/>
                <a:cs typeface="Calibri"/>
              </a:rPr>
              <a:t>energije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zvuka</a:t>
            </a:r>
            <a:r>
              <a:rPr sz="2000" spc="-7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će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25" dirty="0">
                <a:latin typeface="Calibri"/>
                <a:cs typeface="Calibri"/>
              </a:rPr>
              <a:t>se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reflektovati,</a:t>
            </a:r>
            <a:r>
              <a:rPr sz="2000" spc="-130" dirty="0">
                <a:latin typeface="Calibri"/>
                <a:cs typeface="Calibri"/>
              </a:rPr>
              <a:t> </a:t>
            </a:r>
            <a:r>
              <a:rPr sz="2000" spc="10" dirty="0">
                <a:latin typeface="Calibri"/>
                <a:cs typeface="Calibri"/>
              </a:rPr>
              <a:t>a</a:t>
            </a:r>
            <a:r>
              <a:rPr sz="2000" dirty="0">
                <a:latin typeface="Calibri"/>
                <a:cs typeface="Calibri"/>
              </a:rPr>
              <a:t> </a:t>
            </a:r>
            <a:r>
              <a:rPr sz="2000" spc="5" dirty="0">
                <a:latin typeface="Calibri"/>
                <a:cs typeface="Calibri"/>
              </a:rPr>
              <a:t>manji</a:t>
            </a:r>
            <a:r>
              <a:rPr sz="2000" spc="-10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transmitovati.</a:t>
            </a:r>
            <a:endParaRPr sz="2000">
              <a:latin typeface="Calibri"/>
              <a:cs typeface="Calibri"/>
            </a:endParaRPr>
          </a:p>
          <a:p>
            <a:pPr marL="314325" indent="-276860" algn="just">
              <a:lnSpc>
                <a:spcPct val="100000"/>
              </a:lnSpc>
              <a:spcBef>
                <a:spcPts val="610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314960" algn="l"/>
              </a:tabLst>
            </a:pPr>
            <a:r>
              <a:rPr sz="2000" spc="10" dirty="0">
                <a:latin typeface="Calibri"/>
                <a:cs typeface="Calibri"/>
              </a:rPr>
              <a:t>R</a:t>
            </a:r>
            <a:r>
              <a:rPr sz="2000" spc="-65" dirty="0">
                <a:latin typeface="Calibri"/>
                <a:cs typeface="Calibri"/>
              </a:rPr>
              <a:t> </a:t>
            </a:r>
            <a:r>
              <a:rPr sz="2000" spc="10" dirty="0">
                <a:latin typeface="Calibri"/>
                <a:cs typeface="Calibri"/>
              </a:rPr>
              <a:t>–</a:t>
            </a:r>
            <a:r>
              <a:rPr sz="2000" spc="30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koeficijent</a:t>
            </a:r>
            <a:r>
              <a:rPr sz="2000" spc="6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refleksije</a:t>
            </a:r>
            <a:endParaRPr sz="2000">
              <a:latin typeface="Calibri"/>
              <a:cs typeface="Calibri"/>
            </a:endParaRPr>
          </a:p>
          <a:p>
            <a:pPr marL="314325" indent="-276860" algn="just">
              <a:lnSpc>
                <a:spcPct val="100000"/>
              </a:lnSpc>
              <a:spcBef>
                <a:spcPts val="60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314960" algn="l"/>
              </a:tabLst>
            </a:pPr>
            <a:r>
              <a:rPr sz="2000" spc="10" dirty="0">
                <a:latin typeface="Calibri"/>
                <a:cs typeface="Calibri"/>
              </a:rPr>
              <a:t>T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10" dirty="0">
                <a:latin typeface="Calibri"/>
                <a:cs typeface="Calibri"/>
              </a:rPr>
              <a:t>–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koeficijent</a:t>
            </a:r>
            <a:r>
              <a:rPr sz="2000" spc="7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transmisije:</a:t>
            </a:r>
            <a:r>
              <a:rPr sz="2000" spc="-9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R+T=1</a:t>
            </a:r>
            <a:endParaRPr sz="2000">
              <a:latin typeface="Calibri"/>
              <a:cs typeface="Calibri"/>
            </a:endParaRPr>
          </a:p>
          <a:p>
            <a:pPr marL="314325" marR="328295" indent="-276860">
              <a:lnSpc>
                <a:spcPct val="100000"/>
              </a:lnSpc>
              <a:spcBef>
                <a:spcPts val="60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314960" algn="l"/>
              </a:tabLst>
            </a:pPr>
            <a:r>
              <a:rPr sz="2000" dirty="0">
                <a:latin typeface="Calibri"/>
                <a:cs typeface="Calibri"/>
              </a:rPr>
              <a:t>Odnos </a:t>
            </a:r>
            <a:r>
              <a:rPr sz="2000" spc="5" dirty="0">
                <a:latin typeface="Calibri"/>
                <a:cs typeface="Calibri"/>
              </a:rPr>
              <a:t>amplituda </a:t>
            </a:r>
            <a:r>
              <a:rPr sz="2000" spc="-10" dirty="0">
                <a:latin typeface="Calibri"/>
                <a:cs typeface="Calibri"/>
              </a:rPr>
              <a:t>reflektovanog </a:t>
            </a:r>
            <a:r>
              <a:rPr sz="2000" spc="5" dirty="0">
                <a:latin typeface="Calibri"/>
                <a:cs typeface="Calibri"/>
              </a:rPr>
              <a:t>odnosno </a:t>
            </a:r>
            <a:r>
              <a:rPr sz="2000" dirty="0">
                <a:latin typeface="Calibri"/>
                <a:cs typeface="Calibri"/>
              </a:rPr>
              <a:t>transmitovanog </a:t>
            </a:r>
            <a:r>
              <a:rPr sz="2000" spc="10" dirty="0">
                <a:latin typeface="Calibri"/>
                <a:cs typeface="Calibri"/>
              </a:rPr>
              <a:t>talasa </a:t>
            </a:r>
            <a:r>
              <a:rPr sz="2000" spc="5" dirty="0">
                <a:latin typeface="Calibri"/>
                <a:cs typeface="Calibri"/>
              </a:rPr>
              <a:t>i </a:t>
            </a:r>
            <a:r>
              <a:rPr sz="2000" dirty="0">
                <a:latin typeface="Calibri"/>
                <a:cs typeface="Calibri"/>
              </a:rPr>
              <a:t>upadnog </a:t>
            </a:r>
            <a:r>
              <a:rPr sz="2000" spc="10" dirty="0">
                <a:latin typeface="Calibri"/>
                <a:cs typeface="Calibri"/>
              </a:rPr>
              <a:t>talasa </a:t>
            </a:r>
            <a:r>
              <a:rPr sz="2000" spc="20" dirty="0">
                <a:latin typeface="Calibri"/>
                <a:cs typeface="Calibri"/>
              </a:rPr>
              <a:t>za </a:t>
            </a:r>
            <a:r>
              <a:rPr sz="2000" spc="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jednostavan</a:t>
            </a:r>
            <a:r>
              <a:rPr sz="2000" spc="-16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slučaj</a:t>
            </a:r>
            <a:r>
              <a:rPr sz="2000" spc="-1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kada</a:t>
            </a:r>
            <a:r>
              <a:rPr sz="2000" spc="-65" dirty="0">
                <a:latin typeface="Calibri"/>
                <a:cs typeface="Calibri"/>
              </a:rPr>
              <a:t> </a:t>
            </a:r>
            <a:r>
              <a:rPr sz="2000" spc="5" dirty="0">
                <a:latin typeface="Calibri"/>
                <a:cs typeface="Calibri"/>
              </a:rPr>
              <a:t>talas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5" dirty="0">
                <a:latin typeface="Calibri"/>
                <a:cs typeface="Calibri"/>
              </a:rPr>
              <a:t>pada</a:t>
            </a:r>
            <a:r>
              <a:rPr sz="2000" dirty="0">
                <a:latin typeface="Calibri"/>
                <a:cs typeface="Calibri"/>
              </a:rPr>
              <a:t> normalno</a:t>
            </a:r>
            <a:r>
              <a:rPr sz="2000" spc="-90" dirty="0">
                <a:latin typeface="Calibri"/>
                <a:cs typeface="Calibri"/>
              </a:rPr>
              <a:t> </a:t>
            </a:r>
            <a:r>
              <a:rPr sz="2000" spc="5" dirty="0">
                <a:latin typeface="Calibri"/>
                <a:cs typeface="Calibri"/>
              </a:rPr>
              <a:t>na</a:t>
            </a:r>
            <a:r>
              <a:rPr sz="2000" spc="-7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graničnu</a:t>
            </a:r>
            <a:r>
              <a:rPr sz="2000" spc="6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površ</a:t>
            </a:r>
            <a:r>
              <a:rPr sz="2000" spc="-120" dirty="0">
                <a:latin typeface="Calibri"/>
                <a:cs typeface="Calibri"/>
              </a:rPr>
              <a:t> </a:t>
            </a:r>
            <a:r>
              <a:rPr sz="2000" spc="10" dirty="0">
                <a:latin typeface="Calibri"/>
                <a:cs typeface="Calibri"/>
              </a:rPr>
              <a:t>između</a:t>
            </a:r>
            <a:r>
              <a:rPr sz="2000" spc="-8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dveju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sredina </a:t>
            </a:r>
            <a:r>
              <a:rPr sz="2000" spc="-44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akustičkih</a:t>
            </a:r>
            <a:r>
              <a:rPr sz="2000" spc="-9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impedancija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20" dirty="0">
                <a:latin typeface="Calibri"/>
                <a:cs typeface="Calibri"/>
              </a:rPr>
              <a:t>Z</a:t>
            </a:r>
            <a:r>
              <a:rPr sz="1875" spc="30" baseline="-13333" dirty="0">
                <a:latin typeface="Calibri"/>
                <a:cs typeface="Calibri"/>
              </a:rPr>
              <a:t>1</a:t>
            </a:r>
            <a:r>
              <a:rPr sz="1875" spc="179" baseline="-13333" dirty="0">
                <a:latin typeface="Calibri"/>
                <a:cs typeface="Calibri"/>
              </a:rPr>
              <a:t> </a:t>
            </a:r>
            <a:r>
              <a:rPr sz="2000" spc="5" dirty="0">
                <a:latin typeface="Calibri"/>
                <a:cs typeface="Calibri"/>
              </a:rPr>
              <a:t>i</a:t>
            </a:r>
            <a:r>
              <a:rPr sz="2000" spc="55" dirty="0">
                <a:latin typeface="Calibri"/>
                <a:cs typeface="Calibri"/>
              </a:rPr>
              <a:t> </a:t>
            </a:r>
            <a:r>
              <a:rPr sz="2000" spc="25" dirty="0">
                <a:latin typeface="Calibri"/>
                <a:cs typeface="Calibri"/>
              </a:rPr>
              <a:t>Z</a:t>
            </a:r>
            <a:r>
              <a:rPr sz="1875" spc="37" baseline="-13333" dirty="0">
                <a:latin typeface="Calibri"/>
                <a:cs typeface="Calibri"/>
              </a:rPr>
              <a:t>2</a:t>
            </a:r>
            <a:r>
              <a:rPr sz="1875" spc="-44" baseline="-13333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može</a:t>
            </a:r>
            <a:r>
              <a:rPr sz="2000" spc="-114" dirty="0">
                <a:latin typeface="Calibri"/>
                <a:cs typeface="Calibri"/>
              </a:rPr>
              <a:t> </a:t>
            </a:r>
            <a:r>
              <a:rPr sz="2000" spc="25" dirty="0">
                <a:latin typeface="Calibri"/>
                <a:cs typeface="Calibri"/>
              </a:rPr>
              <a:t>se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odrediti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iz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sldećih</a:t>
            </a:r>
            <a:r>
              <a:rPr sz="2000" spc="5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izraza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587380" y="5988344"/>
            <a:ext cx="264795" cy="0"/>
          </a:xfrm>
          <a:custGeom>
            <a:avLst/>
            <a:gdLst/>
            <a:ahLst/>
            <a:cxnLst/>
            <a:rect l="l" t="t" r="r" b="b"/>
            <a:pathLst>
              <a:path w="264795">
                <a:moveTo>
                  <a:pt x="0" y="0"/>
                </a:moveTo>
                <a:lnTo>
                  <a:pt x="264657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091306" y="5988344"/>
            <a:ext cx="649605" cy="0"/>
          </a:xfrm>
          <a:custGeom>
            <a:avLst/>
            <a:gdLst/>
            <a:ahLst/>
            <a:cxnLst/>
            <a:rect l="l" t="t" r="r" b="b"/>
            <a:pathLst>
              <a:path w="649604">
                <a:moveTo>
                  <a:pt x="0" y="0"/>
                </a:moveTo>
                <a:lnTo>
                  <a:pt x="649345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71821" y="5988344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>
                <a:moveTo>
                  <a:pt x="0" y="0"/>
                </a:moveTo>
                <a:lnTo>
                  <a:pt x="259841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671572" y="5988344"/>
            <a:ext cx="648970" cy="0"/>
          </a:xfrm>
          <a:custGeom>
            <a:avLst/>
            <a:gdLst/>
            <a:ahLst/>
            <a:cxnLst/>
            <a:rect l="l" t="t" r="r" b="b"/>
            <a:pathLst>
              <a:path w="648970">
                <a:moveTo>
                  <a:pt x="0" y="0"/>
                </a:moveTo>
                <a:lnTo>
                  <a:pt x="648827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567938" y="5705160"/>
            <a:ext cx="1851660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25"/>
              </a:spcBef>
              <a:tabLst>
                <a:tab pos="1636395" algn="l"/>
              </a:tabLst>
            </a:pPr>
            <a:r>
              <a:rPr sz="2550" i="1" spc="-157" baseline="3267" dirty="0">
                <a:latin typeface="Times New Roman"/>
                <a:cs typeface="Times New Roman"/>
              </a:rPr>
              <a:t>A</a:t>
            </a:r>
            <a:r>
              <a:rPr sz="1425" i="1" spc="-157" baseline="-11695" dirty="0">
                <a:latin typeface="Times New Roman"/>
                <a:cs typeface="Times New Roman"/>
              </a:rPr>
              <a:t>R</a:t>
            </a:r>
            <a:r>
              <a:rPr sz="1425" i="1" spc="89" baseline="-11695" dirty="0">
                <a:latin typeface="Times New Roman"/>
                <a:cs typeface="Times New Roman"/>
              </a:rPr>
              <a:t>   </a:t>
            </a:r>
            <a:r>
              <a:rPr sz="2550" spc="22" baseline="-26143" dirty="0">
                <a:latin typeface="Symbol"/>
                <a:cs typeface="Symbol"/>
              </a:rPr>
              <a:t></a:t>
            </a:r>
            <a:r>
              <a:rPr sz="2550" spc="195" baseline="-26143" dirty="0">
                <a:latin typeface="Times New Roman"/>
                <a:cs typeface="Times New Roman"/>
              </a:rPr>
              <a:t> </a:t>
            </a:r>
            <a:r>
              <a:rPr sz="2550" i="1" spc="82" baseline="3267" dirty="0">
                <a:latin typeface="Times New Roman"/>
                <a:cs typeface="Times New Roman"/>
              </a:rPr>
              <a:t>Z</a:t>
            </a:r>
            <a:r>
              <a:rPr sz="1425" spc="82" baseline="-11695" dirty="0">
                <a:latin typeface="Times New Roman"/>
                <a:cs typeface="Times New Roman"/>
              </a:rPr>
              <a:t>2</a:t>
            </a:r>
            <a:r>
              <a:rPr sz="1425" spc="382" baseline="-11695" dirty="0">
                <a:latin typeface="Times New Roman"/>
                <a:cs typeface="Times New Roman"/>
              </a:rPr>
              <a:t> </a:t>
            </a:r>
            <a:r>
              <a:rPr sz="2550" spc="22" baseline="3267" dirty="0">
                <a:latin typeface="Symbol"/>
                <a:cs typeface="Symbol"/>
              </a:rPr>
              <a:t></a:t>
            </a:r>
            <a:r>
              <a:rPr sz="2550" spc="-150" baseline="3267" dirty="0">
                <a:latin typeface="Times New Roman"/>
                <a:cs typeface="Times New Roman"/>
              </a:rPr>
              <a:t> </a:t>
            </a:r>
            <a:r>
              <a:rPr sz="2550" i="1" spc="22" baseline="3267" dirty="0">
                <a:latin typeface="Times New Roman"/>
                <a:cs typeface="Times New Roman"/>
              </a:rPr>
              <a:t>Z</a:t>
            </a:r>
            <a:r>
              <a:rPr sz="1425" spc="22" baseline="-11695" dirty="0">
                <a:latin typeface="Times New Roman"/>
                <a:cs typeface="Times New Roman"/>
              </a:rPr>
              <a:t>1</a:t>
            </a:r>
            <a:r>
              <a:rPr sz="1425" spc="262" baseline="-11695" dirty="0">
                <a:latin typeface="Times New Roman"/>
                <a:cs typeface="Times New Roman"/>
              </a:rPr>
              <a:t> </a:t>
            </a:r>
            <a:r>
              <a:rPr sz="2550" spc="7" baseline="-26143" dirty="0">
                <a:latin typeface="Times New Roman"/>
                <a:cs typeface="Times New Roman"/>
              </a:rPr>
              <a:t>,	</a:t>
            </a:r>
            <a:r>
              <a:rPr sz="1700" i="1" spc="-140" dirty="0">
                <a:latin typeface="Times New Roman"/>
                <a:cs typeface="Times New Roman"/>
              </a:rPr>
              <a:t>A</a:t>
            </a:r>
            <a:r>
              <a:rPr sz="1425" i="1" spc="-209" baseline="-17543" dirty="0">
                <a:latin typeface="Times New Roman"/>
                <a:cs typeface="Times New Roman"/>
              </a:rPr>
              <a:t>T</a:t>
            </a:r>
            <a:endParaRPr sz="1425" baseline="-17543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804787" y="5705160"/>
            <a:ext cx="377190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1700" spc="25" dirty="0">
                <a:latin typeface="Times New Roman"/>
                <a:cs typeface="Times New Roman"/>
              </a:rPr>
              <a:t>2</a:t>
            </a:r>
            <a:r>
              <a:rPr sz="1700" i="1" spc="25" dirty="0">
                <a:latin typeface="Times New Roman"/>
                <a:cs typeface="Times New Roman"/>
              </a:rPr>
              <a:t>Z</a:t>
            </a:r>
            <a:r>
              <a:rPr sz="1425" spc="37" baseline="-17543" dirty="0">
                <a:latin typeface="Times New Roman"/>
                <a:cs typeface="Times New Roman"/>
              </a:rPr>
              <a:t>1</a:t>
            </a:r>
            <a:endParaRPr sz="1425" baseline="-17543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800595" y="6142037"/>
            <a:ext cx="8763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10" dirty="0">
                <a:latin typeface="Times New Roman"/>
                <a:cs typeface="Times New Roman"/>
              </a:rPr>
              <a:t>1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671566" y="6008686"/>
            <a:ext cx="2553335" cy="3079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ts val="1545"/>
              </a:lnSpc>
              <a:spcBef>
                <a:spcPts val="125"/>
              </a:spcBef>
              <a:tabLst>
                <a:tab pos="498475" algn="l"/>
                <a:tab pos="1541145" algn="l"/>
                <a:tab pos="2017395" algn="l"/>
              </a:tabLst>
            </a:pPr>
            <a:r>
              <a:rPr sz="1700" i="1" spc="15" dirty="0">
                <a:latin typeface="Times New Roman"/>
                <a:cs typeface="Times New Roman"/>
              </a:rPr>
              <a:t>A	Z </a:t>
            </a:r>
            <a:r>
              <a:rPr sz="1700" i="1" spc="65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Symbol"/>
                <a:cs typeface="Symbol"/>
              </a:rPr>
              <a:t></a:t>
            </a:r>
            <a:r>
              <a:rPr sz="1700" spc="-100" dirty="0">
                <a:latin typeface="Times New Roman"/>
                <a:cs typeface="Times New Roman"/>
              </a:rPr>
              <a:t> </a:t>
            </a:r>
            <a:r>
              <a:rPr sz="1700" i="1" spc="15" dirty="0">
                <a:latin typeface="Times New Roman"/>
                <a:cs typeface="Times New Roman"/>
              </a:rPr>
              <a:t>Z</a:t>
            </a:r>
            <a:r>
              <a:rPr sz="1700" i="1" dirty="0">
                <a:latin typeface="Times New Roman"/>
                <a:cs typeface="Times New Roman"/>
              </a:rPr>
              <a:t>	</a:t>
            </a:r>
            <a:r>
              <a:rPr sz="1700" i="1" spc="15" dirty="0">
                <a:latin typeface="Times New Roman"/>
                <a:cs typeface="Times New Roman"/>
              </a:rPr>
              <a:t>A</a:t>
            </a:r>
            <a:r>
              <a:rPr sz="1700" i="1" dirty="0">
                <a:latin typeface="Times New Roman"/>
                <a:cs typeface="Times New Roman"/>
              </a:rPr>
              <a:t>	</a:t>
            </a:r>
            <a:r>
              <a:rPr sz="1700" i="1" spc="15" dirty="0">
                <a:latin typeface="Times New Roman"/>
                <a:cs typeface="Times New Roman"/>
              </a:rPr>
              <a:t>Z</a:t>
            </a:r>
            <a:r>
              <a:rPr sz="1700" i="1" dirty="0">
                <a:latin typeface="Times New Roman"/>
                <a:cs typeface="Times New Roman"/>
              </a:rPr>
              <a:t> </a:t>
            </a:r>
            <a:r>
              <a:rPr sz="1700" i="1" spc="65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Symbol"/>
                <a:cs typeface="Symbol"/>
              </a:rPr>
              <a:t></a:t>
            </a:r>
            <a:r>
              <a:rPr sz="1700" spc="-100" dirty="0">
                <a:latin typeface="Times New Roman"/>
                <a:cs typeface="Times New Roman"/>
              </a:rPr>
              <a:t> </a:t>
            </a:r>
            <a:r>
              <a:rPr sz="1700" i="1" spc="15" dirty="0">
                <a:latin typeface="Times New Roman"/>
                <a:cs typeface="Times New Roman"/>
              </a:rPr>
              <a:t>Z</a:t>
            </a:r>
            <a:endParaRPr sz="1700">
              <a:latin typeface="Times New Roman"/>
              <a:cs typeface="Times New Roman"/>
            </a:endParaRPr>
          </a:p>
          <a:p>
            <a:pPr marL="117475">
              <a:lnSpc>
                <a:spcPts val="645"/>
              </a:lnSpc>
              <a:tabLst>
                <a:tab pos="622300" algn="l"/>
                <a:tab pos="1031875" algn="l"/>
                <a:tab pos="1645920" algn="l"/>
              </a:tabLst>
            </a:pPr>
            <a:r>
              <a:rPr sz="950" spc="10" dirty="0">
                <a:latin typeface="Times New Roman"/>
                <a:cs typeface="Times New Roman"/>
              </a:rPr>
              <a:t>0	1	2	0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210552" y="6142037"/>
            <a:ext cx="8763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10" dirty="0">
                <a:latin typeface="Times New Roman"/>
                <a:cs typeface="Times New Roman"/>
              </a:rPr>
              <a:t>2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341735" y="5851202"/>
            <a:ext cx="80645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700" spc="5" dirty="0">
                <a:latin typeface="Times New Roman"/>
                <a:cs typeface="Times New Roman"/>
              </a:rPr>
              <a:t>,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83854" y="5837558"/>
            <a:ext cx="146050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700" spc="15" dirty="0">
                <a:latin typeface="Symbol"/>
                <a:cs typeface="Symbol"/>
              </a:rPr>
              <a:t></a:t>
            </a:r>
            <a:endParaRPr sz="170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38200" y="1523945"/>
            <a:ext cx="10515600" cy="4653280"/>
          </a:xfrm>
          <a:custGeom>
            <a:avLst/>
            <a:gdLst/>
            <a:ahLst/>
            <a:cxnLst/>
            <a:rect l="l" t="t" r="r" b="b"/>
            <a:pathLst>
              <a:path w="10515600" h="4653280">
                <a:moveTo>
                  <a:pt x="0" y="4653015"/>
                </a:moveTo>
                <a:lnTo>
                  <a:pt x="10515599" y="4653015"/>
                </a:lnTo>
                <a:lnTo>
                  <a:pt x="10515599" y="0"/>
                </a:lnTo>
                <a:lnTo>
                  <a:pt x="0" y="0"/>
                </a:lnTo>
                <a:lnTo>
                  <a:pt x="0" y="4653015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7559" y="1492563"/>
            <a:ext cx="9717405" cy="40354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90195" indent="-278130">
              <a:lnSpc>
                <a:spcPts val="3190"/>
              </a:lnSpc>
              <a:spcBef>
                <a:spcPts val="12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5" dirty="0">
                <a:latin typeface="Calibri"/>
                <a:cs typeface="Calibri"/>
              </a:rPr>
              <a:t>ultrazvučni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sistem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za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merenje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rastojanja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radi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principu</a:t>
            </a:r>
            <a:r>
              <a:rPr sz="2750" spc="2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slanja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90"/>
              </a:lnSpc>
            </a:pPr>
            <a:r>
              <a:rPr sz="2750" spc="15" dirty="0">
                <a:latin typeface="Calibri"/>
                <a:cs typeface="Calibri"/>
              </a:rPr>
              <a:t>zvučnog </a:t>
            </a:r>
            <a:r>
              <a:rPr sz="2750" spc="-15" dirty="0">
                <a:latin typeface="Calibri"/>
                <a:cs typeface="Calibri"/>
              </a:rPr>
              <a:t>signala</a:t>
            </a:r>
            <a:r>
              <a:rPr sz="2750" spc="2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očekivanju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dobije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eho.</a:t>
            </a:r>
            <a:endParaRPr sz="2750">
              <a:latin typeface="Calibri"/>
              <a:cs typeface="Calibri"/>
            </a:endParaRPr>
          </a:p>
          <a:p>
            <a:pPr marL="290195" indent="-278130">
              <a:lnSpc>
                <a:spcPts val="3190"/>
              </a:lnSpc>
              <a:spcBef>
                <a:spcPts val="680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10" dirty="0">
                <a:latin typeface="Calibri"/>
                <a:cs typeface="Calibri"/>
              </a:rPr>
              <a:t>Zvučni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talas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prenosi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predajnika</a:t>
            </a:r>
            <a:r>
              <a:rPr sz="2750" spc="22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posle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odbijanja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objekta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90"/>
              </a:lnSpc>
            </a:pPr>
            <a:r>
              <a:rPr sz="2750" spc="10" dirty="0">
                <a:latin typeface="Calibri"/>
                <a:cs typeface="Calibri"/>
              </a:rPr>
              <a:t>vraća</a:t>
            </a:r>
            <a:r>
              <a:rPr sz="2750" spc="-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eho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do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prijemnika.</a:t>
            </a:r>
            <a:endParaRPr sz="2750">
              <a:latin typeface="Calibri"/>
              <a:cs typeface="Calibri"/>
            </a:endParaRPr>
          </a:p>
          <a:p>
            <a:pPr marL="241300" marR="379095" indent="-229235">
              <a:lnSpc>
                <a:spcPts val="3080"/>
              </a:lnSpc>
              <a:spcBef>
                <a:spcPts val="96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dirty="0">
                <a:latin typeface="Calibri"/>
                <a:cs typeface="Calibri"/>
              </a:rPr>
              <a:t>rastojanje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objekta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računa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bazi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vremena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koje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protekne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od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trenutka</a:t>
            </a:r>
            <a:r>
              <a:rPr sz="2750" spc="21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emitovanja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do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prijema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reflektovanog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zvuka.</a:t>
            </a:r>
            <a:endParaRPr sz="2750">
              <a:latin typeface="Calibri"/>
              <a:cs typeface="Calibri"/>
            </a:endParaRPr>
          </a:p>
          <a:p>
            <a:pPr marL="290195" indent="-278130">
              <a:lnSpc>
                <a:spcPct val="100000"/>
              </a:lnSpc>
              <a:spcBef>
                <a:spcPts val="61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5" dirty="0">
                <a:latin typeface="Calibri"/>
                <a:cs typeface="Calibri"/>
              </a:rPr>
              <a:t>ograničavajući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faktori</a:t>
            </a:r>
            <a:endParaRPr sz="2750">
              <a:latin typeface="Calibri"/>
              <a:cs typeface="Calibri"/>
            </a:endParaRPr>
          </a:p>
          <a:p>
            <a:pPr marL="241300" marR="5080" indent="-229235">
              <a:lnSpc>
                <a:spcPts val="3000"/>
              </a:lnSpc>
              <a:spcBef>
                <a:spcPts val="110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15" dirty="0">
                <a:latin typeface="Calibri"/>
                <a:cs typeface="Calibri"/>
              </a:rPr>
              <a:t>širina</a:t>
            </a:r>
            <a:r>
              <a:rPr sz="2750" spc="21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zvučnog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snopa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koji</a:t>
            </a:r>
            <a:r>
              <a:rPr sz="2750" spc="-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šalje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ka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objektu,</a:t>
            </a:r>
            <a:r>
              <a:rPr sz="2750" spc="18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jer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kod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zvuka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veoma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brzo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dolazi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do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divergencije</a:t>
            </a:r>
            <a:r>
              <a:rPr sz="2750" spc="229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talasa.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04900" y="5321091"/>
            <a:ext cx="3801110" cy="120078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31115" rIns="0" bIns="0" rtlCol="0">
            <a:spAutoFit/>
          </a:bodyPr>
          <a:lstStyle/>
          <a:p>
            <a:pPr marL="1598930" marR="248920" indent="-295910">
              <a:lnSpc>
                <a:spcPct val="101000"/>
              </a:lnSpc>
              <a:spcBef>
                <a:spcPts val="245"/>
              </a:spcBef>
            </a:pPr>
            <a:r>
              <a:rPr sz="1800" spc="-10" dirty="0">
                <a:latin typeface="Calibri"/>
                <a:cs typeface="Calibri"/>
              </a:rPr>
              <a:t>B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-40" dirty="0">
                <a:latin typeface="Calibri"/>
                <a:cs typeface="Calibri"/>
              </a:rPr>
              <a:t>z</a:t>
            </a:r>
            <a:r>
              <a:rPr sz="1800" spc="35" dirty="0">
                <a:latin typeface="Calibri"/>
                <a:cs typeface="Calibri"/>
              </a:rPr>
              <a:t>i</a:t>
            </a:r>
            <a:r>
              <a:rPr sz="1800" spc="25" dirty="0">
                <a:latin typeface="Calibri"/>
                <a:cs typeface="Calibri"/>
              </a:rPr>
              <a:t>n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45" dirty="0">
                <a:latin typeface="Times New Roman"/>
                <a:cs typeface="Times New Roman"/>
              </a:rPr>
              <a:t> </a:t>
            </a:r>
            <a:r>
              <a:rPr sz="1800" spc="25" dirty="0">
                <a:latin typeface="Calibri"/>
                <a:cs typeface="Calibri"/>
              </a:rPr>
              <a:t>p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20" dirty="0">
                <a:latin typeface="Calibri"/>
                <a:cs typeface="Calibri"/>
              </a:rPr>
              <a:t>o</a:t>
            </a:r>
            <a:r>
              <a:rPr sz="1800" spc="-35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30" dirty="0">
                <a:latin typeface="Calibri"/>
                <a:cs typeface="Calibri"/>
              </a:rPr>
              <a:t>i</a:t>
            </a:r>
            <a:r>
              <a:rPr sz="1800" spc="-30" dirty="0">
                <a:latin typeface="Calibri"/>
                <a:cs typeface="Calibri"/>
              </a:rPr>
              <a:t>r</a:t>
            </a:r>
            <a:r>
              <a:rPr sz="1800" spc="30" dirty="0">
                <a:latin typeface="Calibri"/>
                <a:cs typeface="Calibri"/>
              </a:rPr>
              <a:t>a</a:t>
            </a:r>
            <a:r>
              <a:rPr sz="1800" spc="25" dirty="0">
                <a:latin typeface="Calibri"/>
                <a:cs typeface="Calibri"/>
              </a:rPr>
              <a:t>n</a:t>
            </a:r>
            <a:r>
              <a:rPr sz="1800" spc="15" dirty="0">
                <a:latin typeface="Calibri"/>
                <a:cs typeface="Calibri"/>
              </a:rPr>
              <a:t>j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195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t</a:t>
            </a:r>
            <a:r>
              <a:rPr sz="1800" spc="30" dirty="0">
                <a:latin typeface="Calibri"/>
                <a:cs typeface="Calibri"/>
              </a:rPr>
              <a:t>a</a:t>
            </a:r>
            <a:r>
              <a:rPr sz="1800" spc="35" dirty="0">
                <a:latin typeface="Calibri"/>
                <a:cs typeface="Calibri"/>
              </a:rPr>
              <a:t>l</a:t>
            </a:r>
            <a:r>
              <a:rPr sz="1800" spc="30" dirty="0">
                <a:latin typeface="Calibri"/>
                <a:cs typeface="Calibri"/>
              </a:rPr>
              <a:t>a</a:t>
            </a:r>
            <a:r>
              <a:rPr sz="1800" spc="-35" dirty="0">
                <a:latin typeface="Calibri"/>
                <a:cs typeface="Calibri"/>
              </a:rPr>
              <a:t>s</a:t>
            </a:r>
            <a:r>
              <a:rPr sz="1800" dirty="0">
                <a:latin typeface="Calibri"/>
                <a:cs typeface="Calibri"/>
              </a:rPr>
              <a:t>a </a:t>
            </a:r>
            <a:r>
              <a:rPr sz="1800" dirty="0">
                <a:latin typeface="Times New Roman"/>
                <a:cs typeface="Times New Roman"/>
              </a:rPr>
              <a:t> </a:t>
            </a:r>
            <a:r>
              <a:rPr sz="1800" dirty="0">
                <a:latin typeface="Calibri"/>
                <a:cs typeface="Calibri"/>
              </a:rPr>
              <a:t>u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sredini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917571" y="683508"/>
            <a:ext cx="10299065" cy="575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600" spc="-10" dirty="0"/>
              <a:t>PIEZOELEKTRIČNI</a:t>
            </a:r>
            <a:r>
              <a:rPr sz="3600" spc="25" dirty="0"/>
              <a:t> </a:t>
            </a:r>
            <a:r>
              <a:rPr sz="3600" spc="-15" dirty="0"/>
              <a:t>PRETVARAČI</a:t>
            </a:r>
            <a:r>
              <a:rPr sz="3600" spc="-45" dirty="0"/>
              <a:t> </a:t>
            </a:r>
            <a:r>
              <a:rPr sz="3600" spc="-10" dirty="0"/>
              <a:t>KAO</a:t>
            </a:r>
            <a:r>
              <a:rPr sz="3600" spc="-95" dirty="0"/>
              <a:t> </a:t>
            </a:r>
            <a:r>
              <a:rPr sz="3600" dirty="0"/>
              <a:t>IZVORI</a:t>
            </a:r>
            <a:r>
              <a:rPr sz="3600" spc="-45" dirty="0"/>
              <a:t> </a:t>
            </a:r>
            <a:r>
              <a:rPr sz="3600" spc="-25" dirty="0"/>
              <a:t>ULTRAZVUKA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917571" y="1794255"/>
            <a:ext cx="10363200" cy="1603375"/>
          </a:xfrm>
          <a:prstGeom prst="rect">
            <a:avLst/>
          </a:prstGeom>
        </p:spPr>
        <p:txBody>
          <a:bodyPr vert="horz" wrap="square" lIns="0" tIns="50800" rIns="0" bIns="0" rtlCol="0">
            <a:spAutoFit/>
          </a:bodyPr>
          <a:lstStyle/>
          <a:p>
            <a:pPr marL="241300" marR="5080" indent="-229235" algn="just">
              <a:lnSpc>
                <a:spcPct val="91800"/>
              </a:lnSpc>
              <a:spcBef>
                <a:spcPts val="400"/>
              </a:spcBef>
              <a:buFont typeface="Microsoft Sans Serif"/>
              <a:buChar char="•"/>
              <a:tabLst>
                <a:tab pos="241935" algn="l"/>
              </a:tabLst>
            </a:pPr>
            <a:r>
              <a:rPr sz="2750" spc="10" dirty="0">
                <a:latin typeface="Calibri"/>
                <a:cs typeface="Calibri"/>
              </a:rPr>
              <a:t>Osnovni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uslov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se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pomoću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nekog </a:t>
            </a:r>
            <a:r>
              <a:rPr sz="2750" spc="15" dirty="0">
                <a:latin typeface="Calibri"/>
                <a:cs typeface="Calibri"/>
              </a:rPr>
              <a:t>mehaničkog </a:t>
            </a:r>
            <a:r>
              <a:rPr sz="2750" dirty="0">
                <a:latin typeface="Calibri"/>
                <a:cs typeface="Calibri"/>
              </a:rPr>
              <a:t>rezonatora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25" dirty="0">
                <a:latin typeface="Calibri"/>
                <a:cs typeface="Calibri"/>
              </a:rPr>
              <a:t>dobije 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ultrazvuk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velikog</a:t>
            </a:r>
            <a:r>
              <a:rPr sz="2750" spc="5" dirty="0">
                <a:latin typeface="Calibri"/>
                <a:cs typeface="Calibri"/>
              </a:rPr>
              <a:t> intenziteta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dobrim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koeficijentom</a:t>
            </a:r>
            <a:r>
              <a:rPr sz="2750" spc="63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korisnog 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dejstva,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50" dirty="0">
                <a:latin typeface="Calibri"/>
                <a:cs typeface="Calibri"/>
              </a:rPr>
              <a:t>je</a:t>
            </a:r>
            <a:r>
              <a:rPr sz="2750" spc="5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30" dirty="0">
                <a:latin typeface="Calibri"/>
                <a:cs typeface="Calibri"/>
              </a:rPr>
              <a:t>se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rezonator</a:t>
            </a:r>
            <a:r>
              <a:rPr sz="2750" spc="10" dirty="0">
                <a:latin typeface="Calibri"/>
                <a:cs typeface="Calibri"/>
              </a:rPr>
              <a:t> pobuđuje</a:t>
            </a:r>
            <a:r>
              <a:rPr sz="2750" spc="6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svojoj</a:t>
            </a:r>
            <a:r>
              <a:rPr sz="2750" spc="63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rezonantnoj 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učestanosti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–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nastane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neki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vid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stojećeg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talasa.</a:t>
            </a:r>
            <a:endParaRPr sz="275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038260" y="3484977"/>
            <a:ext cx="9819005" cy="2827020"/>
            <a:chOff x="1038260" y="3484977"/>
            <a:chExt cx="9819005" cy="2827020"/>
          </a:xfrm>
        </p:grpSpPr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38260" y="3484977"/>
              <a:ext cx="6065076" cy="138482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95890" y="4864123"/>
              <a:ext cx="5761360" cy="144777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59955" y="3940708"/>
              <a:ext cx="1336564" cy="50719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632953" y="3703807"/>
              <a:ext cx="1906270" cy="898525"/>
            </a:xfrm>
            <a:custGeom>
              <a:avLst/>
              <a:gdLst/>
              <a:ahLst/>
              <a:cxnLst/>
              <a:rect l="l" t="t" r="r" b="b"/>
              <a:pathLst>
                <a:path w="1906270" h="898525">
                  <a:moveTo>
                    <a:pt x="0" y="898160"/>
                  </a:moveTo>
                  <a:lnTo>
                    <a:pt x="1906274" y="898160"/>
                  </a:lnTo>
                  <a:lnTo>
                    <a:pt x="1906274" y="0"/>
                  </a:lnTo>
                  <a:lnTo>
                    <a:pt x="0" y="0"/>
                  </a:lnTo>
                  <a:lnTo>
                    <a:pt x="0" y="898160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26661" y="5581201"/>
              <a:ext cx="828461" cy="638396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9744717" y="3857940"/>
            <a:ext cx="99758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Re</a:t>
            </a:r>
            <a:r>
              <a:rPr sz="1800" spc="-40" dirty="0">
                <a:latin typeface="Calibri"/>
                <a:cs typeface="Calibri"/>
              </a:rPr>
              <a:t>z</a:t>
            </a:r>
            <a:r>
              <a:rPr sz="1800" dirty="0">
                <a:latin typeface="Calibri"/>
                <a:cs typeface="Calibri"/>
              </a:rPr>
              <a:t>.</a:t>
            </a:r>
            <a:r>
              <a:rPr sz="1800" spc="-85" dirty="0">
                <a:latin typeface="Times New Roman"/>
                <a:cs typeface="Times New Roman"/>
              </a:rPr>
              <a:t> </a:t>
            </a:r>
            <a:r>
              <a:rPr sz="1800" spc="-5" dirty="0">
                <a:latin typeface="Calibri"/>
                <a:cs typeface="Calibri"/>
              </a:rPr>
              <a:t>F</a:t>
            </a:r>
            <a:r>
              <a:rPr sz="1800" spc="-35" dirty="0">
                <a:latin typeface="Calibri"/>
                <a:cs typeface="Calibri"/>
              </a:rPr>
              <a:t>r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5" dirty="0">
                <a:latin typeface="Calibri"/>
                <a:cs typeface="Calibri"/>
              </a:rPr>
              <a:t>k</a:t>
            </a:r>
            <a:r>
              <a:rPr sz="1800" spc="-140" dirty="0">
                <a:latin typeface="Calibri"/>
                <a:cs typeface="Calibri"/>
              </a:rPr>
              <a:t>v</a:t>
            </a:r>
            <a:r>
              <a:rPr sz="1800" dirty="0">
                <a:latin typeface="Calibri"/>
                <a:cs typeface="Calibri"/>
              </a:rPr>
              <a:t>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2307" y="940250"/>
            <a:ext cx="10230485" cy="2333625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290195" indent="-278130">
              <a:lnSpc>
                <a:spcPct val="100000"/>
              </a:lnSpc>
              <a:spcBef>
                <a:spcPts val="844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5" dirty="0">
                <a:latin typeface="Calibri"/>
                <a:cs typeface="Calibri"/>
              </a:rPr>
              <a:t>Ultrazvučni</a:t>
            </a:r>
            <a:r>
              <a:rPr sz="2750" spc="114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talasi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kreću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pravolinijski,</a:t>
            </a:r>
            <a:r>
              <a:rPr sz="2750" spc="26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slično</a:t>
            </a:r>
            <a:r>
              <a:rPr sz="2750" spc="254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svetlosnim</a:t>
            </a:r>
            <a:r>
              <a:rPr sz="2750" spc="254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zracima.</a:t>
            </a:r>
            <a:endParaRPr sz="2750">
              <a:latin typeface="Calibri"/>
              <a:cs typeface="Calibri"/>
            </a:endParaRPr>
          </a:p>
          <a:p>
            <a:pPr marL="290195" indent="-278130">
              <a:lnSpc>
                <a:spcPts val="3150"/>
              </a:lnSpc>
              <a:spcBef>
                <a:spcPts val="75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15" dirty="0">
                <a:latin typeface="Calibri"/>
                <a:cs typeface="Calibri"/>
              </a:rPr>
              <a:t>Analiza</a:t>
            </a:r>
            <a:r>
              <a:rPr sz="2750" spc="2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refleksije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ili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prolaska</a:t>
            </a:r>
            <a:r>
              <a:rPr sz="2750" spc="229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iz</a:t>
            </a:r>
            <a:r>
              <a:rPr sz="2750" spc="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jedne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drugu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sredinu</a:t>
            </a:r>
            <a:r>
              <a:rPr sz="2750" spc="2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postamtra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sa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150"/>
              </a:lnSpc>
            </a:pPr>
            <a:r>
              <a:rPr sz="2750" spc="-10" dirty="0">
                <a:latin typeface="Calibri"/>
                <a:cs typeface="Calibri"/>
              </a:rPr>
              <a:t>stanovišta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zakona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geometrijske</a:t>
            </a:r>
            <a:r>
              <a:rPr sz="2750" spc="12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optike.</a:t>
            </a:r>
            <a:endParaRPr sz="2750">
              <a:latin typeface="Calibri"/>
              <a:cs typeface="Calibri"/>
            </a:endParaRPr>
          </a:p>
          <a:p>
            <a:pPr marL="241300" marR="5715" indent="-229235">
              <a:lnSpc>
                <a:spcPts val="3010"/>
              </a:lnSpc>
              <a:spcBef>
                <a:spcPts val="109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dirty="0">
                <a:latin typeface="Calibri"/>
                <a:cs typeface="Calibri"/>
              </a:rPr>
              <a:t>Geometrijski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oblik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ultrazvučnog</a:t>
            </a:r>
            <a:r>
              <a:rPr sz="2750" spc="1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polja</a:t>
            </a:r>
            <a:r>
              <a:rPr sz="2750" spc="8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određen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uglavnom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odnosom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dimenzija</a:t>
            </a:r>
            <a:r>
              <a:rPr sz="2750" spc="2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vibracione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cevi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talasne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dužine</a:t>
            </a:r>
            <a:r>
              <a:rPr sz="2750" spc="16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ultrazvuka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sredini.</a:t>
            </a:r>
            <a:endParaRPr sz="27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494747" y="3505200"/>
            <a:ext cx="5220335" cy="2699385"/>
            <a:chOff x="3494747" y="3505200"/>
            <a:chExt cx="5220335" cy="269938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94747" y="3731164"/>
              <a:ext cx="5219843" cy="238083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6000750" y="3505200"/>
              <a:ext cx="0" cy="2699385"/>
            </a:xfrm>
            <a:custGeom>
              <a:avLst/>
              <a:gdLst/>
              <a:ahLst/>
              <a:cxnLst/>
              <a:rect l="l" t="t" r="r" b="b"/>
              <a:pathLst>
                <a:path h="2699385">
                  <a:moveTo>
                    <a:pt x="0" y="0"/>
                  </a:moveTo>
                  <a:lnTo>
                    <a:pt x="0" y="2698811"/>
                  </a:lnTo>
                </a:path>
              </a:pathLst>
            </a:custGeom>
            <a:ln w="19049">
              <a:solidFill>
                <a:srgbClr val="ED7C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704898" y="3561920"/>
            <a:ext cx="2480310" cy="120078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177165" marR="179705" indent="10160" algn="ctr">
              <a:lnSpc>
                <a:spcPct val="100400"/>
              </a:lnSpc>
              <a:spcBef>
                <a:spcPts val="240"/>
              </a:spcBef>
            </a:pPr>
            <a:r>
              <a:rPr sz="2400" spc="5" dirty="0">
                <a:latin typeface="Calibri"/>
                <a:cs typeface="Calibri"/>
              </a:rPr>
              <a:t>Deo </a:t>
            </a:r>
            <a:r>
              <a:rPr sz="2400" dirty="0">
                <a:latin typeface="Calibri"/>
                <a:cs typeface="Calibri"/>
              </a:rPr>
              <a:t>u </a:t>
            </a:r>
            <a:r>
              <a:rPr sz="2400" spc="-5" dirty="0">
                <a:latin typeface="Calibri"/>
                <a:cs typeface="Calibri"/>
              </a:rPr>
              <a:t>kome </a:t>
            </a:r>
            <a:r>
              <a:rPr sz="2400" spc="10" dirty="0">
                <a:latin typeface="Calibri"/>
                <a:cs typeface="Calibri"/>
              </a:rPr>
              <a:t>je 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polje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cilindričnog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oblika</a:t>
            </a:r>
            <a:r>
              <a:rPr sz="2400" spc="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dužine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28151" y="5290696"/>
            <a:ext cx="2123688" cy="65939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974195" y="3561920"/>
            <a:ext cx="2280285" cy="120078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107950" marR="94615" indent="-63500" algn="ctr">
              <a:lnSpc>
                <a:spcPct val="100400"/>
              </a:lnSpc>
              <a:spcBef>
                <a:spcPts val="240"/>
              </a:spcBef>
            </a:pPr>
            <a:r>
              <a:rPr sz="2400" spc="-10" dirty="0">
                <a:latin typeface="Calibri"/>
                <a:cs typeface="Calibri"/>
              </a:rPr>
              <a:t>Sferni </a:t>
            </a:r>
            <a:r>
              <a:rPr sz="2400" spc="-15" dirty="0">
                <a:latin typeface="Calibri"/>
                <a:cs typeface="Calibri"/>
              </a:rPr>
              <a:t>talas </a:t>
            </a:r>
            <a:r>
              <a:rPr sz="2400" spc="-10" dirty="0">
                <a:latin typeface="Calibri"/>
                <a:cs typeface="Calibri"/>
              </a:rPr>
              <a:t> približno 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45" dirty="0">
                <a:latin typeface="Calibri"/>
                <a:cs typeface="Calibri"/>
              </a:rPr>
              <a:t>k</a:t>
            </a:r>
            <a:r>
              <a:rPr sz="2400" dirty="0">
                <a:latin typeface="Calibri"/>
                <a:cs typeface="Calibri"/>
              </a:rPr>
              <a:t>o</a:t>
            </a:r>
            <a:r>
              <a:rPr sz="2400" spc="5" dirty="0">
                <a:latin typeface="Calibri"/>
                <a:cs typeface="Calibri"/>
              </a:rPr>
              <a:t>nu</a:t>
            </a:r>
            <a:r>
              <a:rPr sz="2400" spc="30" dirty="0">
                <a:latin typeface="Calibri"/>
                <a:cs typeface="Calibri"/>
              </a:rPr>
              <a:t>s</a:t>
            </a:r>
            <a:r>
              <a:rPr sz="2400" spc="5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og</a:t>
            </a:r>
            <a:r>
              <a:rPr sz="2400" spc="-21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o</a:t>
            </a:r>
            <a:r>
              <a:rPr sz="2400" spc="5" dirty="0">
                <a:latin typeface="Calibri"/>
                <a:cs typeface="Calibri"/>
              </a:rPr>
              <a:t>b</a:t>
            </a:r>
            <a:r>
              <a:rPr sz="2400" spc="-30" dirty="0">
                <a:latin typeface="Calibri"/>
                <a:cs typeface="Calibri"/>
              </a:rPr>
              <a:t>li</a:t>
            </a:r>
            <a:r>
              <a:rPr sz="2400" spc="-45" dirty="0">
                <a:latin typeface="Calibri"/>
                <a:cs typeface="Calibri"/>
              </a:rPr>
              <a:t>k</a:t>
            </a:r>
            <a:r>
              <a:rPr sz="2400" spc="-20" dirty="0">
                <a:latin typeface="Calibri"/>
                <a:cs typeface="Calibri"/>
              </a:rPr>
              <a:t>a</a:t>
            </a:r>
            <a:r>
              <a:rPr sz="2400" dirty="0"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042775" y="5588018"/>
            <a:ext cx="2341980" cy="51830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361886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5" dirty="0"/>
              <a:t>Oblasti</a:t>
            </a:r>
            <a:r>
              <a:rPr spc="-155" dirty="0"/>
              <a:t> </a:t>
            </a:r>
            <a:r>
              <a:rPr spc="10" dirty="0"/>
              <a:t>primene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1904945"/>
            <a:ext cx="10515600" cy="4272280"/>
          </a:xfrm>
          <a:custGeom>
            <a:avLst/>
            <a:gdLst/>
            <a:ahLst/>
            <a:cxnLst/>
            <a:rect l="l" t="t" r="r" b="b"/>
            <a:pathLst>
              <a:path w="10515600" h="4272280">
                <a:moveTo>
                  <a:pt x="0" y="4272015"/>
                </a:moveTo>
                <a:lnTo>
                  <a:pt x="10515599" y="4272015"/>
                </a:lnTo>
                <a:lnTo>
                  <a:pt x="10515599" y="0"/>
                </a:lnTo>
                <a:lnTo>
                  <a:pt x="0" y="0"/>
                </a:lnTo>
                <a:lnTo>
                  <a:pt x="0" y="4272015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51" y="1845052"/>
            <a:ext cx="10342880" cy="4036060"/>
          </a:xfrm>
          <a:prstGeom prst="rect">
            <a:avLst/>
          </a:prstGeom>
        </p:spPr>
        <p:txBody>
          <a:bodyPr vert="horz" wrap="square" lIns="0" tIns="91440" rIns="0" bIns="0" rtlCol="0">
            <a:spAutoFit/>
          </a:bodyPr>
          <a:lstStyle/>
          <a:p>
            <a:pPr marL="241300" marR="117475" indent="-229235">
              <a:lnSpc>
                <a:spcPts val="2700"/>
              </a:lnSpc>
              <a:spcBef>
                <a:spcPts val="720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5" dirty="0">
                <a:latin typeface="Calibri"/>
                <a:cs typeface="Calibri"/>
              </a:rPr>
              <a:t>Merenje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dubine</a:t>
            </a:r>
            <a:r>
              <a:rPr sz="2750" spc="2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reka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mora,</a:t>
            </a:r>
            <a:r>
              <a:rPr sz="2750" spc="-3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snimanje</a:t>
            </a:r>
            <a:r>
              <a:rPr sz="2750" spc="25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profila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dna,</a:t>
            </a:r>
            <a:r>
              <a:rPr sz="2750" spc="114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otkrivanje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faune</a:t>
            </a:r>
            <a:r>
              <a:rPr sz="2750" spc="18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 </a:t>
            </a:r>
            <a:r>
              <a:rPr sz="2750" spc="-610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moru,</a:t>
            </a:r>
            <a:r>
              <a:rPr sz="2750" spc="3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potonulih</a:t>
            </a:r>
            <a:r>
              <a:rPr sz="2750" spc="24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objekata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sl.</a:t>
            </a:r>
            <a:endParaRPr sz="2750">
              <a:latin typeface="Calibri"/>
              <a:cs typeface="Calibri"/>
            </a:endParaRPr>
          </a:p>
          <a:p>
            <a:pPr marL="241300" marR="1518285" indent="-229235">
              <a:lnSpc>
                <a:spcPts val="2700"/>
              </a:lnSpc>
              <a:spcBef>
                <a:spcPts val="98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5" dirty="0">
                <a:latin typeface="Calibri"/>
                <a:cs typeface="Calibri"/>
              </a:rPr>
              <a:t>Merenje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rastojanja,</a:t>
            </a:r>
            <a:r>
              <a:rPr sz="2750" spc="3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bazi</a:t>
            </a:r>
            <a:r>
              <a:rPr sz="2750" spc="10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toga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određivanje</a:t>
            </a:r>
            <a:r>
              <a:rPr sz="2750" spc="17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nivoa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rasutih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materijala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(uglja,</a:t>
            </a:r>
            <a:r>
              <a:rPr sz="2750" spc="1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ruda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10" dirty="0">
                <a:latin typeface="Calibri"/>
                <a:cs typeface="Calibri"/>
              </a:rPr>
              <a:t> </a:t>
            </a:r>
            <a:r>
              <a:rPr sz="2750" spc="-20" dirty="0">
                <a:latin typeface="Calibri"/>
                <a:cs typeface="Calibri"/>
              </a:rPr>
              <a:t>sl.).</a:t>
            </a:r>
            <a:endParaRPr sz="2750">
              <a:latin typeface="Calibri"/>
              <a:cs typeface="Calibri"/>
            </a:endParaRPr>
          </a:p>
          <a:p>
            <a:pPr marL="290195" indent="-278130">
              <a:lnSpc>
                <a:spcPts val="3000"/>
              </a:lnSpc>
              <a:spcBef>
                <a:spcPts val="390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5" dirty="0">
                <a:latin typeface="Calibri"/>
                <a:cs typeface="Calibri"/>
              </a:rPr>
              <a:t>Merenje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brzine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zvuka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materijalima,</a:t>
            </a:r>
            <a:r>
              <a:rPr sz="2750" spc="1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osnovu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čega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se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određuju</a:t>
            </a:r>
            <a:endParaRPr sz="2750">
              <a:latin typeface="Calibri"/>
              <a:cs typeface="Calibri"/>
            </a:endParaRPr>
          </a:p>
          <a:p>
            <a:pPr marL="241300">
              <a:lnSpc>
                <a:spcPts val="3000"/>
              </a:lnSpc>
            </a:pPr>
            <a:r>
              <a:rPr sz="2750" dirty="0">
                <a:latin typeface="Calibri"/>
                <a:cs typeface="Calibri"/>
              </a:rPr>
              <a:t>parametri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kao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na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primer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moduo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elastičnosti,</a:t>
            </a:r>
            <a:r>
              <a:rPr sz="2750" spc="26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Puasonov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koeficijent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0" dirty="0">
                <a:latin typeface="Calibri"/>
                <a:cs typeface="Calibri"/>
              </a:rPr>
              <a:t>dr.</a:t>
            </a:r>
            <a:endParaRPr sz="2750">
              <a:latin typeface="Calibri"/>
              <a:cs typeface="Calibri"/>
            </a:endParaRPr>
          </a:p>
          <a:p>
            <a:pPr marL="241300" marR="594360" indent="-229235">
              <a:lnSpc>
                <a:spcPts val="2700"/>
              </a:lnSpc>
              <a:spcBef>
                <a:spcPts val="969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dirty="0">
                <a:latin typeface="Calibri"/>
                <a:cs typeface="Calibri"/>
              </a:rPr>
              <a:t>Određvanje</a:t>
            </a:r>
            <a:r>
              <a:rPr sz="2750" spc="17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unutrašnjih</a:t>
            </a:r>
            <a:r>
              <a:rPr sz="2750" spc="315" dirty="0">
                <a:latin typeface="Calibri"/>
                <a:cs typeface="Calibri"/>
              </a:rPr>
              <a:t> </a:t>
            </a:r>
            <a:r>
              <a:rPr sz="2750" spc="-25" dirty="0">
                <a:latin typeface="Calibri"/>
                <a:cs typeface="Calibri"/>
              </a:rPr>
              <a:t>defekata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u </a:t>
            </a:r>
            <a:r>
              <a:rPr sz="2750" spc="-5" dirty="0">
                <a:latin typeface="Calibri"/>
                <a:cs typeface="Calibri"/>
              </a:rPr>
              <a:t>mašinskim</a:t>
            </a:r>
            <a:r>
              <a:rPr sz="2750" spc="23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delovima</a:t>
            </a:r>
            <a:r>
              <a:rPr sz="2750" spc="15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koji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se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ne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mogu </a:t>
            </a:r>
            <a:r>
              <a:rPr sz="2750" spc="-5" dirty="0">
                <a:latin typeface="Calibri"/>
                <a:cs typeface="Calibri"/>
              </a:rPr>
              <a:t>konstatovati</a:t>
            </a:r>
            <a:r>
              <a:rPr sz="275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vizuelnim</a:t>
            </a:r>
            <a:r>
              <a:rPr sz="2750" spc="229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pregledom</a:t>
            </a:r>
            <a:r>
              <a:rPr sz="2750" spc="22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(defektoskopija).</a:t>
            </a:r>
            <a:endParaRPr sz="2750">
              <a:latin typeface="Calibri"/>
              <a:cs typeface="Calibri"/>
            </a:endParaRPr>
          </a:p>
          <a:p>
            <a:pPr marL="241300" marR="1337945" indent="-229235">
              <a:lnSpc>
                <a:spcPts val="2710"/>
              </a:lnSpc>
              <a:spcBef>
                <a:spcPts val="975"/>
              </a:spcBef>
              <a:buSzPct val="96363"/>
              <a:buFont typeface="Wingdings"/>
              <a:buChar char=""/>
              <a:tabLst>
                <a:tab pos="290830" algn="l"/>
              </a:tabLst>
            </a:pPr>
            <a:r>
              <a:rPr sz="2750" spc="-15" dirty="0">
                <a:latin typeface="Calibri"/>
                <a:cs typeface="Calibri"/>
              </a:rPr>
              <a:t>Ispitivanje</a:t>
            </a:r>
            <a:r>
              <a:rPr sz="2750" spc="315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kvaliteta</a:t>
            </a:r>
            <a:r>
              <a:rPr sz="2750" spc="13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varova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9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kotlovima</a:t>
            </a:r>
            <a:r>
              <a:rPr sz="2750" spc="-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koji</a:t>
            </a:r>
            <a:r>
              <a:rPr sz="2750" spc="-6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rade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pod</a:t>
            </a:r>
            <a:r>
              <a:rPr sz="2750" spc="9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visokim </a:t>
            </a:r>
            <a:r>
              <a:rPr sz="2750" spc="-6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pritiscima</a:t>
            </a:r>
            <a:r>
              <a:rPr sz="2750" spc="21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u</a:t>
            </a:r>
            <a:r>
              <a:rPr sz="2750" spc="2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termocentralama</a:t>
            </a:r>
            <a:r>
              <a:rPr sz="2750" spc="14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nuklearnim</a:t>
            </a:r>
            <a:r>
              <a:rPr sz="2750" spc="30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elektranama.</a:t>
            </a:r>
            <a:endParaRPr sz="27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44549" y="559054"/>
            <a:ext cx="2540000" cy="2382520"/>
            <a:chOff x="844549" y="559054"/>
            <a:chExt cx="2540000" cy="23825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44549" y="565535"/>
              <a:ext cx="2539998" cy="237566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800225" y="565404"/>
              <a:ext cx="676275" cy="1920875"/>
            </a:xfrm>
            <a:custGeom>
              <a:avLst/>
              <a:gdLst/>
              <a:ahLst/>
              <a:cxnLst/>
              <a:rect l="l" t="t" r="r" b="b"/>
              <a:pathLst>
                <a:path w="676275" h="1920875">
                  <a:moveTo>
                    <a:pt x="338196" y="0"/>
                  </a:moveTo>
                  <a:lnTo>
                    <a:pt x="290343" y="9537"/>
                  </a:lnTo>
                  <a:lnTo>
                    <a:pt x="244555" y="37283"/>
                  </a:lnTo>
                  <a:lnTo>
                    <a:pt x="201288" y="81938"/>
                  </a:lnTo>
                  <a:lnTo>
                    <a:pt x="161001" y="142199"/>
                  </a:lnTo>
                  <a:lnTo>
                    <a:pt x="142118" y="177776"/>
                  </a:lnTo>
                  <a:lnTo>
                    <a:pt x="124151" y="216767"/>
                  </a:lnTo>
                  <a:lnTo>
                    <a:pt x="107158" y="259010"/>
                  </a:lnTo>
                  <a:lnTo>
                    <a:pt x="91196" y="304341"/>
                  </a:lnTo>
                  <a:lnTo>
                    <a:pt x="76322" y="352599"/>
                  </a:lnTo>
                  <a:lnTo>
                    <a:pt x="62592" y="403621"/>
                  </a:lnTo>
                  <a:lnTo>
                    <a:pt x="50066" y="457244"/>
                  </a:lnTo>
                  <a:lnTo>
                    <a:pt x="38798" y="513305"/>
                  </a:lnTo>
                  <a:lnTo>
                    <a:pt x="28848" y="571643"/>
                  </a:lnTo>
                  <a:lnTo>
                    <a:pt x="20271" y="632094"/>
                  </a:lnTo>
                  <a:lnTo>
                    <a:pt x="13126" y="694497"/>
                  </a:lnTo>
                  <a:lnTo>
                    <a:pt x="7469" y="758687"/>
                  </a:lnTo>
                  <a:lnTo>
                    <a:pt x="3357" y="824504"/>
                  </a:lnTo>
                  <a:lnTo>
                    <a:pt x="849" y="891783"/>
                  </a:lnTo>
                  <a:lnTo>
                    <a:pt x="0" y="960363"/>
                  </a:lnTo>
                  <a:lnTo>
                    <a:pt x="849" y="1028943"/>
                  </a:lnTo>
                  <a:lnTo>
                    <a:pt x="3357" y="1096220"/>
                  </a:lnTo>
                  <a:lnTo>
                    <a:pt x="7469" y="1162034"/>
                  </a:lnTo>
                  <a:lnTo>
                    <a:pt x="13126" y="1226220"/>
                  </a:lnTo>
                  <a:lnTo>
                    <a:pt x="20271" y="1288617"/>
                  </a:lnTo>
                  <a:lnTo>
                    <a:pt x="28848" y="1349063"/>
                  </a:lnTo>
                  <a:lnTo>
                    <a:pt x="38798" y="1407394"/>
                  </a:lnTo>
                  <a:lnTo>
                    <a:pt x="50066" y="1463449"/>
                  </a:lnTo>
                  <a:lnTo>
                    <a:pt x="62592" y="1517064"/>
                  </a:lnTo>
                  <a:lnTo>
                    <a:pt x="76322" y="1568078"/>
                  </a:lnTo>
                  <a:lnTo>
                    <a:pt x="91196" y="1616328"/>
                  </a:lnTo>
                  <a:lnTo>
                    <a:pt x="107158" y="1661652"/>
                  </a:lnTo>
                  <a:lnTo>
                    <a:pt x="124151" y="1703887"/>
                  </a:lnTo>
                  <a:lnTo>
                    <a:pt x="142118" y="1742870"/>
                  </a:lnTo>
                  <a:lnTo>
                    <a:pt x="161001" y="1778440"/>
                  </a:lnTo>
                  <a:lnTo>
                    <a:pt x="201288" y="1838688"/>
                  </a:lnTo>
                  <a:lnTo>
                    <a:pt x="244555" y="1883331"/>
                  </a:lnTo>
                  <a:lnTo>
                    <a:pt x="290343" y="1911070"/>
                  </a:lnTo>
                  <a:lnTo>
                    <a:pt x="338196" y="1920605"/>
                  </a:lnTo>
                  <a:lnTo>
                    <a:pt x="362338" y="1918194"/>
                  </a:lnTo>
                  <a:lnTo>
                    <a:pt x="409190" y="1899395"/>
                  </a:lnTo>
                  <a:lnTo>
                    <a:pt x="453753" y="1863041"/>
                  </a:lnTo>
                  <a:lnTo>
                    <a:pt x="495570" y="1810433"/>
                  </a:lnTo>
                  <a:lnTo>
                    <a:pt x="534183" y="1742870"/>
                  </a:lnTo>
                  <a:lnTo>
                    <a:pt x="552144" y="1703887"/>
                  </a:lnTo>
                  <a:lnTo>
                    <a:pt x="569133" y="1661652"/>
                  </a:lnTo>
                  <a:lnTo>
                    <a:pt x="585091" y="1616328"/>
                  </a:lnTo>
                  <a:lnTo>
                    <a:pt x="599962" y="1568078"/>
                  </a:lnTo>
                  <a:lnTo>
                    <a:pt x="613689" y="1517064"/>
                  </a:lnTo>
                  <a:lnTo>
                    <a:pt x="626213" y="1463449"/>
                  </a:lnTo>
                  <a:lnTo>
                    <a:pt x="637479" y="1407394"/>
                  </a:lnTo>
                  <a:lnTo>
                    <a:pt x="647428" y="1349063"/>
                  </a:lnTo>
                  <a:lnTo>
                    <a:pt x="656004" y="1288617"/>
                  </a:lnTo>
                  <a:lnTo>
                    <a:pt x="663149" y="1226220"/>
                  </a:lnTo>
                  <a:lnTo>
                    <a:pt x="668805" y="1162034"/>
                  </a:lnTo>
                  <a:lnTo>
                    <a:pt x="672917" y="1096220"/>
                  </a:lnTo>
                  <a:lnTo>
                    <a:pt x="675425" y="1028943"/>
                  </a:lnTo>
                  <a:lnTo>
                    <a:pt x="676274" y="960363"/>
                  </a:lnTo>
                  <a:lnTo>
                    <a:pt x="675425" y="891783"/>
                  </a:lnTo>
                  <a:lnTo>
                    <a:pt x="672917" y="824504"/>
                  </a:lnTo>
                  <a:lnTo>
                    <a:pt x="668805" y="758687"/>
                  </a:lnTo>
                  <a:lnTo>
                    <a:pt x="663149" y="694497"/>
                  </a:lnTo>
                  <a:lnTo>
                    <a:pt x="656004" y="632094"/>
                  </a:lnTo>
                  <a:lnTo>
                    <a:pt x="647428" y="571643"/>
                  </a:lnTo>
                  <a:lnTo>
                    <a:pt x="637479" y="513305"/>
                  </a:lnTo>
                  <a:lnTo>
                    <a:pt x="626213" y="457244"/>
                  </a:lnTo>
                  <a:lnTo>
                    <a:pt x="613689" y="403621"/>
                  </a:lnTo>
                  <a:lnTo>
                    <a:pt x="599962" y="352599"/>
                  </a:lnTo>
                  <a:lnTo>
                    <a:pt x="585091" y="304341"/>
                  </a:lnTo>
                  <a:lnTo>
                    <a:pt x="569133" y="259010"/>
                  </a:lnTo>
                  <a:lnTo>
                    <a:pt x="552144" y="216767"/>
                  </a:lnTo>
                  <a:lnTo>
                    <a:pt x="534183" y="177776"/>
                  </a:lnTo>
                  <a:lnTo>
                    <a:pt x="515306" y="142199"/>
                  </a:lnTo>
                  <a:lnTo>
                    <a:pt x="475034" y="81938"/>
                  </a:lnTo>
                  <a:lnTo>
                    <a:pt x="431786" y="37283"/>
                  </a:lnTo>
                  <a:lnTo>
                    <a:pt x="386021" y="9537"/>
                  </a:lnTo>
                  <a:lnTo>
                    <a:pt x="338196" y="0"/>
                  </a:lnTo>
                  <a:close/>
                </a:path>
              </a:pathLst>
            </a:custGeom>
            <a:solidFill>
              <a:srgbClr val="4471C4">
                <a:alpha val="1803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800225" y="565404"/>
              <a:ext cx="676275" cy="1920875"/>
            </a:xfrm>
            <a:custGeom>
              <a:avLst/>
              <a:gdLst/>
              <a:ahLst/>
              <a:cxnLst/>
              <a:rect l="l" t="t" r="r" b="b"/>
              <a:pathLst>
                <a:path w="676275" h="1920875">
                  <a:moveTo>
                    <a:pt x="0" y="960363"/>
                  </a:moveTo>
                  <a:lnTo>
                    <a:pt x="849" y="891783"/>
                  </a:lnTo>
                  <a:lnTo>
                    <a:pt x="3357" y="824504"/>
                  </a:lnTo>
                  <a:lnTo>
                    <a:pt x="7469" y="758687"/>
                  </a:lnTo>
                  <a:lnTo>
                    <a:pt x="13126" y="694497"/>
                  </a:lnTo>
                  <a:lnTo>
                    <a:pt x="20271" y="632094"/>
                  </a:lnTo>
                  <a:lnTo>
                    <a:pt x="28848" y="571643"/>
                  </a:lnTo>
                  <a:lnTo>
                    <a:pt x="38798" y="513305"/>
                  </a:lnTo>
                  <a:lnTo>
                    <a:pt x="50066" y="457244"/>
                  </a:lnTo>
                  <a:lnTo>
                    <a:pt x="62592" y="403621"/>
                  </a:lnTo>
                  <a:lnTo>
                    <a:pt x="76322" y="352599"/>
                  </a:lnTo>
                  <a:lnTo>
                    <a:pt x="91196" y="304341"/>
                  </a:lnTo>
                  <a:lnTo>
                    <a:pt x="107158" y="259010"/>
                  </a:lnTo>
                  <a:lnTo>
                    <a:pt x="124151" y="216767"/>
                  </a:lnTo>
                  <a:lnTo>
                    <a:pt x="142118" y="177776"/>
                  </a:lnTo>
                  <a:lnTo>
                    <a:pt x="161001" y="142199"/>
                  </a:lnTo>
                  <a:lnTo>
                    <a:pt x="201288" y="81938"/>
                  </a:lnTo>
                  <a:lnTo>
                    <a:pt x="244555" y="37283"/>
                  </a:lnTo>
                  <a:lnTo>
                    <a:pt x="290343" y="9537"/>
                  </a:lnTo>
                  <a:lnTo>
                    <a:pt x="338196" y="0"/>
                  </a:lnTo>
                  <a:lnTo>
                    <a:pt x="362338" y="2411"/>
                  </a:lnTo>
                  <a:lnTo>
                    <a:pt x="409190" y="21216"/>
                  </a:lnTo>
                  <a:lnTo>
                    <a:pt x="453753" y="57578"/>
                  </a:lnTo>
                  <a:lnTo>
                    <a:pt x="495570" y="110199"/>
                  </a:lnTo>
                  <a:lnTo>
                    <a:pt x="534183" y="177776"/>
                  </a:lnTo>
                  <a:lnTo>
                    <a:pt x="552144" y="216767"/>
                  </a:lnTo>
                  <a:lnTo>
                    <a:pt x="569133" y="259010"/>
                  </a:lnTo>
                  <a:lnTo>
                    <a:pt x="585091" y="304341"/>
                  </a:lnTo>
                  <a:lnTo>
                    <a:pt x="599962" y="352599"/>
                  </a:lnTo>
                  <a:lnTo>
                    <a:pt x="613689" y="403621"/>
                  </a:lnTo>
                  <a:lnTo>
                    <a:pt x="626213" y="457244"/>
                  </a:lnTo>
                  <a:lnTo>
                    <a:pt x="637479" y="513305"/>
                  </a:lnTo>
                  <a:lnTo>
                    <a:pt x="647428" y="571643"/>
                  </a:lnTo>
                  <a:lnTo>
                    <a:pt x="656004" y="632094"/>
                  </a:lnTo>
                  <a:lnTo>
                    <a:pt x="663149" y="694497"/>
                  </a:lnTo>
                  <a:lnTo>
                    <a:pt x="668805" y="758687"/>
                  </a:lnTo>
                  <a:lnTo>
                    <a:pt x="672917" y="824504"/>
                  </a:lnTo>
                  <a:lnTo>
                    <a:pt x="675425" y="891783"/>
                  </a:lnTo>
                  <a:lnTo>
                    <a:pt x="676274" y="960363"/>
                  </a:lnTo>
                  <a:lnTo>
                    <a:pt x="675425" y="1028943"/>
                  </a:lnTo>
                  <a:lnTo>
                    <a:pt x="672917" y="1096220"/>
                  </a:lnTo>
                  <a:lnTo>
                    <a:pt x="668805" y="1162034"/>
                  </a:lnTo>
                  <a:lnTo>
                    <a:pt x="663149" y="1226220"/>
                  </a:lnTo>
                  <a:lnTo>
                    <a:pt x="656004" y="1288617"/>
                  </a:lnTo>
                  <a:lnTo>
                    <a:pt x="647428" y="1349063"/>
                  </a:lnTo>
                  <a:lnTo>
                    <a:pt x="637479" y="1407394"/>
                  </a:lnTo>
                  <a:lnTo>
                    <a:pt x="626213" y="1463449"/>
                  </a:lnTo>
                  <a:lnTo>
                    <a:pt x="613689" y="1517064"/>
                  </a:lnTo>
                  <a:lnTo>
                    <a:pt x="599962" y="1568078"/>
                  </a:lnTo>
                  <a:lnTo>
                    <a:pt x="585091" y="1616328"/>
                  </a:lnTo>
                  <a:lnTo>
                    <a:pt x="569133" y="1661652"/>
                  </a:lnTo>
                  <a:lnTo>
                    <a:pt x="552144" y="1703887"/>
                  </a:lnTo>
                  <a:lnTo>
                    <a:pt x="534183" y="1742870"/>
                  </a:lnTo>
                  <a:lnTo>
                    <a:pt x="515306" y="1778440"/>
                  </a:lnTo>
                  <a:lnTo>
                    <a:pt x="475034" y="1838688"/>
                  </a:lnTo>
                  <a:lnTo>
                    <a:pt x="431786" y="1883331"/>
                  </a:lnTo>
                  <a:lnTo>
                    <a:pt x="386021" y="1911070"/>
                  </a:lnTo>
                  <a:lnTo>
                    <a:pt x="338196" y="1920605"/>
                  </a:lnTo>
                  <a:lnTo>
                    <a:pt x="314040" y="1918194"/>
                  </a:lnTo>
                  <a:lnTo>
                    <a:pt x="267163" y="1899395"/>
                  </a:lnTo>
                  <a:lnTo>
                    <a:pt x="222578" y="1863041"/>
                  </a:lnTo>
                  <a:lnTo>
                    <a:pt x="180744" y="1810433"/>
                  </a:lnTo>
                  <a:lnTo>
                    <a:pt x="142118" y="1742870"/>
                  </a:lnTo>
                  <a:lnTo>
                    <a:pt x="124151" y="1703887"/>
                  </a:lnTo>
                  <a:lnTo>
                    <a:pt x="107158" y="1661652"/>
                  </a:lnTo>
                  <a:lnTo>
                    <a:pt x="91196" y="1616328"/>
                  </a:lnTo>
                  <a:lnTo>
                    <a:pt x="76322" y="1568078"/>
                  </a:lnTo>
                  <a:lnTo>
                    <a:pt x="62592" y="1517064"/>
                  </a:lnTo>
                  <a:lnTo>
                    <a:pt x="50066" y="1463449"/>
                  </a:lnTo>
                  <a:lnTo>
                    <a:pt x="38798" y="1407394"/>
                  </a:lnTo>
                  <a:lnTo>
                    <a:pt x="28848" y="1349063"/>
                  </a:lnTo>
                  <a:lnTo>
                    <a:pt x="20271" y="1288617"/>
                  </a:lnTo>
                  <a:lnTo>
                    <a:pt x="13126" y="1226220"/>
                  </a:lnTo>
                  <a:lnTo>
                    <a:pt x="7469" y="1162034"/>
                  </a:lnTo>
                  <a:lnTo>
                    <a:pt x="3357" y="1096220"/>
                  </a:lnTo>
                  <a:lnTo>
                    <a:pt x="849" y="1028943"/>
                  </a:lnTo>
                  <a:lnTo>
                    <a:pt x="0" y="960363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3691511" y="1231260"/>
            <a:ext cx="2925445" cy="85344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80"/>
              </a:spcBef>
            </a:pPr>
            <a:r>
              <a:rPr sz="1800" dirty="0">
                <a:latin typeface="Microsoft Sans Serif"/>
                <a:cs typeface="Microsoft Sans Serif"/>
              </a:rPr>
              <a:t>Kontrola </a:t>
            </a:r>
            <a:r>
              <a:rPr sz="1800" spc="-5" dirty="0">
                <a:latin typeface="Microsoft Sans Serif"/>
                <a:cs typeface="Microsoft Sans Serif"/>
              </a:rPr>
              <a:t>materijala prilikom </a:t>
            </a:r>
            <a:r>
              <a:rPr sz="180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odmotavanja ili namotavanja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20" dirty="0">
                <a:latin typeface="Microsoft Sans Serif"/>
                <a:cs typeface="Microsoft Sans Serif"/>
              </a:rPr>
              <a:t>na</a:t>
            </a:r>
            <a:r>
              <a:rPr sz="1800" spc="-60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kotur.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27100" y="3129658"/>
            <a:ext cx="2461893" cy="237566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769743" y="3884610"/>
            <a:ext cx="2552700" cy="85344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800"/>
              </a:lnSpc>
              <a:spcBef>
                <a:spcPts val="85"/>
              </a:spcBef>
            </a:pPr>
            <a:r>
              <a:rPr sz="1800" spc="5" dirty="0">
                <a:latin typeface="Microsoft Sans Serif"/>
                <a:cs typeface="Microsoft Sans Serif"/>
              </a:rPr>
              <a:t>Kontrola</a:t>
            </a:r>
            <a:r>
              <a:rPr sz="1800" spc="-9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namotavanja</a:t>
            </a:r>
            <a:r>
              <a:rPr sz="1800" spc="-20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sa </a:t>
            </a:r>
            <a:r>
              <a:rPr sz="1800" spc="-465" dirty="0">
                <a:latin typeface="Microsoft Sans Serif"/>
                <a:cs typeface="Microsoft Sans Serif"/>
              </a:rPr>
              <a:t> </a:t>
            </a:r>
            <a:r>
              <a:rPr sz="1800" spc="5" dirty="0">
                <a:latin typeface="Microsoft Sans Serif"/>
                <a:cs typeface="Microsoft Sans Serif"/>
              </a:rPr>
              <a:t>kotura </a:t>
            </a:r>
            <a:r>
              <a:rPr sz="1800" dirty="0">
                <a:latin typeface="Microsoft Sans Serif"/>
                <a:cs typeface="Microsoft Sans Serif"/>
              </a:rPr>
              <a:t>tkanina, </a:t>
            </a:r>
            <a:r>
              <a:rPr sz="1800" spc="-20" dirty="0">
                <a:latin typeface="Microsoft Sans Serif"/>
                <a:cs typeface="Microsoft Sans Serif"/>
              </a:rPr>
              <a:t>limova, 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-5" dirty="0">
                <a:latin typeface="Microsoft Sans Serif"/>
                <a:cs typeface="Microsoft Sans Serif"/>
              </a:rPr>
              <a:t>papira,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folije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91340" y="698763"/>
            <a:ext cx="2461893" cy="2375663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9463666" y="1317049"/>
            <a:ext cx="2390140" cy="85344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>
              <a:lnSpc>
                <a:spcPct val="100800"/>
              </a:lnSpc>
              <a:spcBef>
                <a:spcPts val="85"/>
              </a:spcBef>
            </a:pPr>
            <a:r>
              <a:rPr sz="1800" spc="5" dirty="0">
                <a:latin typeface="Microsoft Sans Serif"/>
                <a:cs typeface="Microsoft Sans Serif"/>
              </a:rPr>
              <a:t>Kontrola</a:t>
            </a:r>
            <a:r>
              <a:rPr sz="1800" spc="-65" dirty="0">
                <a:latin typeface="Microsoft Sans Serif"/>
                <a:cs typeface="Microsoft Sans Serif"/>
              </a:rPr>
              <a:t> </a:t>
            </a:r>
            <a:r>
              <a:rPr sz="1800" spc="-20" dirty="0">
                <a:latin typeface="Microsoft Sans Serif"/>
                <a:cs typeface="Microsoft Sans Serif"/>
              </a:rPr>
              <a:t>nivoa</a:t>
            </a:r>
            <a:r>
              <a:rPr sz="1800" spc="85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u </a:t>
            </a:r>
            <a:r>
              <a:rPr sz="1800" spc="5" dirty="0">
                <a:latin typeface="Microsoft Sans Serif"/>
                <a:cs typeface="Microsoft Sans Serif"/>
              </a:rPr>
              <a:t> </a:t>
            </a:r>
            <a:r>
              <a:rPr sz="1800" spc="-15" dirty="0">
                <a:latin typeface="Microsoft Sans Serif"/>
                <a:cs typeface="Microsoft Sans Serif"/>
              </a:rPr>
              <a:t>otvorenim</a:t>
            </a:r>
            <a:r>
              <a:rPr sz="1800" spc="80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sudovima</a:t>
            </a:r>
            <a:r>
              <a:rPr sz="1800" spc="-15" dirty="0">
                <a:latin typeface="Microsoft Sans Serif"/>
                <a:cs typeface="Microsoft Sans Serif"/>
              </a:rPr>
              <a:t> </a:t>
            </a:r>
            <a:r>
              <a:rPr sz="1800" spc="20" dirty="0">
                <a:latin typeface="Microsoft Sans Serif"/>
                <a:cs typeface="Microsoft Sans Serif"/>
              </a:rPr>
              <a:t>na </a:t>
            </a:r>
            <a:r>
              <a:rPr sz="1800" spc="-459" dirty="0">
                <a:latin typeface="Microsoft Sans Serif"/>
                <a:cs typeface="Microsoft Sans Serif"/>
              </a:rPr>
              <a:t> </a:t>
            </a:r>
            <a:r>
              <a:rPr sz="1800" dirty="0">
                <a:latin typeface="Microsoft Sans Serif"/>
                <a:cs typeface="Microsoft Sans Serif"/>
              </a:rPr>
              <a:t>pokretnim</a:t>
            </a:r>
            <a:r>
              <a:rPr sz="1800" spc="-45" dirty="0">
                <a:latin typeface="Microsoft Sans Serif"/>
                <a:cs typeface="Microsoft Sans Serif"/>
              </a:rPr>
              <a:t> </a:t>
            </a:r>
            <a:r>
              <a:rPr sz="1800" spc="-10" dirty="0">
                <a:latin typeface="Microsoft Sans Serif"/>
                <a:cs typeface="Microsoft Sans Serif"/>
              </a:rPr>
              <a:t>trakama.</a:t>
            </a:r>
            <a:endParaRPr sz="1800">
              <a:latin typeface="Microsoft Sans Serif"/>
              <a:cs typeface="Microsoft Sans Serif"/>
            </a:endParaRPr>
          </a:p>
        </p:txBody>
      </p: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616689" y="3428975"/>
            <a:ext cx="2303778" cy="2223135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9463666" y="3890579"/>
            <a:ext cx="2021205" cy="113030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80"/>
              </a:spcBef>
            </a:pPr>
            <a:r>
              <a:rPr sz="1800" spc="-10" dirty="0">
                <a:solidFill>
                  <a:srgbClr val="656565"/>
                </a:solidFill>
                <a:latin typeface="Microsoft Sans Serif"/>
                <a:cs typeface="Microsoft Sans Serif"/>
              </a:rPr>
              <a:t>Detekcija</a:t>
            </a:r>
            <a:r>
              <a:rPr sz="1800" spc="5" dirty="0">
                <a:solidFill>
                  <a:srgbClr val="656565"/>
                </a:solidFill>
                <a:latin typeface="Microsoft Sans Serif"/>
                <a:cs typeface="Microsoft Sans Serif"/>
              </a:rPr>
              <a:t> </a:t>
            </a:r>
            <a:r>
              <a:rPr sz="1800" spc="25" dirty="0">
                <a:solidFill>
                  <a:srgbClr val="656565"/>
                </a:solidFill>
                <a:latin typeface="Microsoft Sans Serif"/>
                <a:cs typeface="Microsoft Sans Serif"/>
              </a:rPr>
              <a:t>potpuno </a:t>
            </a:r>
            <a:r>
              <a:rPr sz="1800" spc="30" dirty="0">
                <a:solidFill>
                  <a:srgbClr val="656565"/>
                </a:solidFill>
                <a:latin typeface="Microsoft Sans Serif"/>
                <a:cs typeface="Microsoft Sans Serif"/>
              </a:rPr>
              <a:t> </a:t>
            </a:r>
            <a:r>
              <a:rPr sz="1800" spc="-5" dirty="0">
                <a:solidFill>
                  <a:srgbClr val="656565"/>
                </a:solidFill>
                <a:latin typeface="Microsoft Sans Serif"/>
                <a:cs typeface="Microsoft Sans Serif"/>
              </a:rPr>
              <a:t>prozirnih</a:t>
            </a:r>
            <a:r>
              <a:rPr sz="1800" dirty="0">
                <a:solidFill>
                  <a:srgbClr val="656565"/>
                </a:solidFill>
                <a:latin typeface="Microsoft Sans Serif"/>
                <a:cs typeface="Microsoft Sans Serif"/>
              </a:rPr>
              <a:t> objekata</a:t>
            </a:r>
            <a:r>
              <a:rPr sz="1800" spc="-70" dirty="0">
                <a:solidFill>
                  <a:srgbClr val="656565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656565"/>
                </a:solidFill>
                <a:latin typeface="Microsoft Sans Serif"/>
                <a:cs typeface="Microsoft Sans Serif"/>
              </a:rPr>
              <a:t>u </a:t>
            </a:r>
            <a:r>
              <a:rPr sz="1800" spc="-459" dirty="0">
                <a:solidFill>
                  <a:srgbClr val="656565"/>
                </a:solidFill>
                <a:latin typeface="Microsoft Sans Serif"/>
                <a:cs typeface="Microsoft Sans Serif"/>
              </a:rPr>
              <a:t> </a:t>
            </a:r>
            <a:r>
              <a:rPr sz="1800" dirty="0">
                <a:solidFill>
                  <a:srgbClr val="656565"/>
                </a:solidFill>
                <a:latin typeface="Microsoft Sans Serif"/>
                <a:cs typeface="Microsoft Sans Serif"/>
              </a:rPr>
              <a:t>najtežim </a:t>
            </a:r>
            <a:r>
              <a:rPr sz="1800" spc="-10" dirty="0">
                <a:solidFill>
                  <a:srgbClr val="656565"/>
                </a:solidFill>
                <a:latin typeface="Microsoft Sans Serif"/>
                <a:cs typeface="Microsoft Sans Serif"/>
              </a:rPr>
              <a:t>uslovima </a:t>
            </a:r>
            <a:r>
              <a:rPr sz="1800" spc="-5" dirty="0">
                <a:solidFill>
                  <a:srgbClr val="656565"/>
                </a:solidFill>
                <a:latin typeface="Microsoft Sans Serif"/>
                <a:cs typeface="Microsoft Sans Serif"/>
              </a:rPr>
              <a:t> </a:t>
            </a:r>
            <a:r>
              <a:rPr sz="1800" spc="5" dirty="0">
                <a:solidFill>
                  <a:srgbClr val="656565"/>
                </a:solidFill>
                <a:latin typeface="Microsoft Sans Serif"/>
                <a:cs typeface="Microsoft Sans Serif"/>
              </a:rPr>
              <a:t>rada</a:t>
            </a:r>
            <a:endParaRPr sz="18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94615" rIns="0" bIns="0" rtlCol="0">
            <a:spAutoFit/>
          </a:bodyPr>
          <a:lstStyle/>
          <a:p>
            <a:pPr marL="1555750" marR="5080" indent="-1534795">
              <a:lnSpc>
                <a:spcPts val="4730"/>
              </a:lnSpc>
              <a:spcBef>
                <a:spcPts val="745"/>
              </a:spcBef>
            </a:pPr>
            <a:r>
              <a:rPr spc="-5" dirty="0"/>
              <a:t>Primer</a:t>
            </a:r>
            <a:r>
              <a:rPr spc="-55" dirty="0"/>
              <a:t> </a:t>
            </a:r>
            <a:r>
              <a:rPr spc="10" dirty="0"/>
              <a:t>primene</a:t>
            </a:r>
            <a:r>
              <a:rPr spc="-90" dirty="0"/>
              <a:t> </a:t>
            </a:r>
            <a:r>
              <a:rPr spc="-5" dirty="0"/>
              <a:t>ultrazvučnog</a:t>
            </a:r>
            <a:r>
              <a:rPr spc="-65" dirty="0"/>
              <a:t> </a:t>
            </a:r>
            <a:r>
              <a:rPr spc="-15" dirty="0"/>
              <a:t>senzora</a:t>
            </a:r>
            <a:r>
              <a:rPr spc="-150" dirty="0"/>
              <a:t> </a:t>
            </a:r>
            <a:r>
              <a:rPr spc="-35" dirty="0"/>
              <a:t>za </a:t>
            </a:r>
            <a:r>
              <a:rPr spc="-980" dirty="0"/>
              <a:t> </a:t>
            </a:r>
            <a:r>
              <a:rPr spc="25" dirty="0"/>
              <a:t>o</a:t>
            </a:r>
            <a:r>
              <a:rPr spc="30" dirty="0"/>
              <a:t>d</a:t>
            </a:r>
            <a:r>
              <a:rPr spc="-95" dirty="0"/>
              <a:t>r</a:t>
            </a:r>
            <a:r>
              <a:rPr spc="10" dirty="0"/>
              <a:t>ed</a:t>
            </a:r>
            <a:r>
              <a:rPr spc="40" dirty="0"/>
              <a:t>j</a:t>
            </a:r>
            <a:r>
              <a:rPr spc="5" dirty="0"/>
              <a:t>i</a:t>
            </a:r>
            <a:r>
              <a:rPr spc="-65" dirty="0"/>
              <a:t>v</a:t>
            </a:r>
            <a:r>
              <a:rPr spc="25" dirty="0"/>
              <a:t>a</a:t>
            </a:r>
            <a:r>
              <a:rPr spc="30" dirty="0"/>
              <a:t>nj</a:t>
            </a:r>
            <a:r>
              <a:rPr spc="15" dirty="0"/>
              <a:t>e</a:t>
            </a:r>
            <a:r>
              <a:rPr spc="-265" dirty="0"/>
              <a:t> </a:t>
            </a:r>
            <a:r>
              <a:rPr spc="30" dirty="0"/>
              <a:t>n</a:t>
            </a:r>
            <a:r>
              <a:rPr spc="5" dirty="0"/>
              <a:t>i</a:t>
            </a:r>
            <a:r>
              <a:rPr spc="-65" dirty="0"/>
              <a:t>v</a:t>
            </a:r>
            <a:r>
              <a:rPr spc="25" dirty="0"/>
              <a:t>o</a:t>
            </a:r>
            <a:r>
              <a:rPr spc="15" dirty="0"/>
              <a:t>a</a:t>
            </a:r>
            <a:r>
              <a:rPr spc="-5" dirty="0"/>
              <a:t> </a:t>
            </a:r>
            <a:r>
              <a:rPr spc="-95" dirty="0"/>
              <a:t>t</a:t>
            </a:r>
            <a:r>
              <a:rPr spc="10" dirty="0"/>
              <a:t>e</a:t>
            </a:r>
            <a:r>
              <a:rPr spc="-10" dirty="0"/>
              <a:t>č</a:t>
            </a:r>
            <a:r>
              <a:rPr spc="30" dirty="0"/>
              <a:t>n</a:t>
            </a:r>
            <a:r>
              <a:rPr spc="25" dirty="0"/>
              <a:t>o</a:t>
            </a:r>
            <a:r>
              <a:rPr spc="-55" dirty="0"/>
              <a:t>s</a:t>
            </a:r>
            <a:r>
              <a:rPr spc="10" dirty="0"/>
              <a:t>t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557786" y="2085553"/>
            <a:ext cx="3067685" cy="3854450"/>
            <a:chOff x="1557786" y="2085553"/>
            <a:chExt cx="3067685" cy="385445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17254" y="2118308"/>
              <a:ext cx="2779973" cy="380875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564136" y="2091903"/>
              <a:ext cx="3054985" cy="3841750"/>
            </a:xfrm>
            <a:custGeom>
              <a:avLst/>
              <a:gdLst/>
              <a:ahLst/>
              <a:cxnLst/>
              <a:rect l="l" t="t" r="r" b="b"/>
              <a:pathLst>
                <a:path w="3054985" h="3841750">
                  <a:moveTo>
                    <a:pt x="0" y="3841516"/>
                  </a:moveTo>
                  <a:lnTo>
                    <a:pt x="3054857" y="3841516"/>
                  </a:lnTo>
                  <a:lnTo>
                    <a:pt x="3054857" y="0"/>
                  </a:lnTo>
                  <a:lnTo>
                    <a:pt x="0" y="0"/>
                  </a:lnTo>
                  <a:lnTo>
                    <a:pt x="0" y="3841516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5585602" y="2701913"/>
            <a:ext cx="5495925" cy="3075940"/>
            <a:chOff x="5585602" y="2701913"/>
            <a:chExt cx="5495925" cy="3075940"/>
          </a:xfrm>
        </p:grpSpPr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27334" y="2878137"/>
              <a:ext cx="4894503" cy="2738478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5591952" y="2708263"/>
              <a:ext cx="5483225" cy="3063240"/>
            </a:xfrm>
            <a:custGeom>
              <a:avLst/>
              <a:gdLst/>
              <a:ahLst/>
              <a:cxnLst/>
              <a:rect l="l" t="t" r="r" b="b"/>
              <a:pathLst>
                <a:path w="5483225" h="3063240">
                  <a:moveTo>
                    <a:pt x="0" y="3062874"/>
                  </a:moveTo>
                  <a:lnTo>
                    <a:pt x="5483229" y="3062874"/>
                  </a:lnTo>
                  <a:lnTo>
                    <a:pt x="5483229" y="0"/>
                  </a:lnTo>
                  <a:lnTo>
                    <a:pt x="0" y="0"/>
                  </a:lnTo>
                  <a:lnTo>
                    <a:pt x="0" y="3062874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322516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20" dirty="0"/>
              <a:t>Opis</a:t>
            </a:r>
            <a:r>
              <a:rPr spc="-155" dirty="0"/>
              <a:t> </a:t>
            </a:r>
            <a:r>
              <a:rPr dirty="0"/>
              <a:t>postupka</a:t>
            </a:r>
          </a:p>
        </p:txBody>
      </p:sp>
      <p:sp>
        <p:nvSpPr>
          <p:cNvPr id="3" name="object 3"/>
          <p:cNvSpPr/>
          <p:nvPr/>
        </p:nvSpPr>
        <p:spPr>
          <a:xfrm>
            <a:off x="838200" y="1825544"/>
            <a:ext cx="10515600" cy="4351655"/>
          </a:xfrm>
          <a:custGeom>
            <a:avLst/>
            <a:gdLst/>
            <a:ahLst/>
            <a:cxnLst/>
            <a:rect l="l" t="t" r="r" b="b"/>
            <a:pathLst>
              <a:path w="10515600" h="4351655">
                <a:moveTo>
                  <a:pt x="0" y="4351416"/>
                </a:moveTo>
                <a:lnTo>
                  <a:pt x="10515599" y="4351416"/>
                </a:lnTo>
                <a:lnTo>
                  <a:pt x="10515599" y="0"/>
                </a:lnTo>
                <a:lnTo>
                  <a:pt x="0" y="0"/>
                </a:lnTo>
                <a:lnTo>
                  <a:pt x="0" y="4351416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917571" y="1708725"/>
            <a:ext cx="10175240" cy="4365625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L="274955" indent="-262890">
              <a:lnSpc>
                <a:spcPct val="100000"/>
              </a:lnSpc>
              <a:spcBef>
                <a:spcPts val="800"/>
              </a:spcBef>
              <a:buSzPct val="96153"/>
              <a:buFont typeface="Wingdings"/>
              <a:buChar char=""/>
              <a:tabLst>
                <a:tab pos="275590" algn="l"/>
              </a:tabLst>
            </a:pPr>
            <a:r>
              <a:rPr sz="2600" spc="-20" dirty="0">
                <a:latin typeface="Calibri"/>
                <a:cs typeface="Calibri"/>
              </a:rPr>
              <a:t>Senzor</a:t>
            </a:r>
            <a:r>
              <a:rPr sz="2600" spc="65" dirty="0">
                <a:latin typeface="Calibri"/>
                <a:cs typeface="Calibri"/>
              </a:rPr>
              <a:t> </a:t>
            </a:r>
            <a:r>
              <a:rPr sz="2600" spc="-15" dirty="0">
                <a:latin typeface="Calibri"/>
                <a:cs typeface="Calibri"/>
              </a:rPr>
              <a:t>objedinjuje</a:t>
            </a:r>
            <a:r>
              <a:rPr sz="2600" spc="13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funkciju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transmitera</a:t>
            </a:r>
            <a:r>
              <a:rPr sz="2600" spc="-125" dirty="0">
                <a:latin typeface="Calibri"/>
                <a:cs typeface="Calibri"/>
              </a:rPr>
              <a:t> 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1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prijemnika</a:t>
            </a:r>
            <a:r>
              <a:rPr sz="2600" spc="3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ultrazvučnog</a:t>
            </a:r>
            <a:r>
              <a:rPr sz="2600" spc="-30" dirty="0">
                <a:latin typeface="Calibri"/>
                <a:cs typeface="Calibri"/>
              </a:rPr>
              <a:t> </a:t>
            </a:r>
            <a:r>
              <a:rPr sz="2600" spc="5" dirty="0">
                <a:latin typeface="Calibri"/>
                <a:cs typeface="Calibri"/>
              </a:rPr>
              <a:t>signala.</a:t>
            </a:r>
            <a:endParaRPr sz="2600">
              <a:latin typeface="Calibri"/>
              <a:cs typeface="Calibri"/>
            </a:endParaRPr>
          </a:p>
          <a:p>
            <a:pPr marL="241300" marR="1227455" indent="-229235">
              <a:lnSpc>
                <a:spcPts val="2860"/>
              </a:lnSpc>
              <a:spcBef>
                <a:spcPts val="1025"/>
              </a:spcBef>
              <a:buSzPct val="96153"/>
              <a:buFont typeface="Wingdings"/>
              <a:buChar char=""/>
              <a:tabLst>
                <a:tab pos="275590" algn="l"/>
              </a:tabLst>
            </a:pPr>
            <a:r>
              <a:rPr sz="2600" dirty="0">
                <a:latin typeface="Calibri"/>
                <a:cs typeface="Calibri"/>
              </a:rPr>
              <a:t>Princip: </a:t>
            </a:r>
            <a:r>
              <a:rPr sz="2600" spc="-10" dirty="0">
                <a:latin typeface="Calibri"/>
                <a:cs typeface="Calibri"/>
              </a:rPr>
              <a:t>merenje </a:t>
            </a:r>
            <a:r>
              <a:rPr sz="2600" spc="-5" dirty="0">
                <a:latin typeface="Calibri"/>
                <a:cs typeface="Calibri"/>
              </a:rPr>
              <a:t>vremena </a:t>
            </a:r>
            <a:r>
              <a:rPr sz="2600" spc="-25" dirty="0">
                <a:latin typeface="Calibri"/>
                <a:cs typeface="Calibri"/>
              </a:rPr>
              <a:t>koje </a:t>
            </a:r>
            <a:r>
              <a:rPr sz="2600" spc="-5" dirty="0">
                <a:latin typeface="Calibri"/>
                <a:cs typeface="Calibri"/>
              </a:rPr>
              <a:t>je </a:t>
            </a:r>
            <a:r>
              <a:rPr sz="2600" spc="-10" dirty="0">
                <a:latin typeface="Calibri"/>
                <a:cs typeface="Calibri"/>
              </a:rPr>
              <a:t>potrebno </a:t>
            </a:r>
            <a:r>
              <a:rPr sz="2600" spc="-5" dirty="0">
                <a:latin typeface="Calibri"/>
                <a:cs typeface="Calibri"/>
              </a:rPr>
              <a:t>ultrazvučnom </a:t>
            </a:r>
            <a:r>
              <a:rPr sz="2600" spc="5" dirty="0">
                <a:latin typeface="Calibri"/>
                <a:cs typeface="Calibri"/>
              </a:rPr>
              <a:t>signalu </a:t>
            </a:r>
            <a:r>
              <a:rPr sz="2600" spc="-57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reflektovanom</a:t>
            </a:r>
            <a:r>
              <a:rPr sz="2600" spc="-15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od</a:t>
            </a:r>
            <a:r>
              <a:rPr sz="2600" spc="55" dirty="0">
                <a:latin typeface="Calibri"/>
                <a:cs typeface="Calibri"/>
              </a:rPr>
              <a:t> </a:t>
            </a:r>
            <a:r>
              <a:rPr sz="2600" spc="-20" dirty="0">
                <a:latin typeface="Calibri"/>
                <a:cs typeface="Calibri"/>
              </a:rPr>
              <a:t>prepreke</a:t>
            </a:r>
            <a:r>
              <a:rPr sz="2600" spc="-11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da</a:t>
            </a:r>
            <a:r>
              <a:rPr sz="2600" spc="30" dirty="0">
                <a:latin typeface="Calibri"/>
                <a:cs typeface="Calibri"/>
              </a:rPr>
              <a:t> </a:t>
            </a:r>
            <a:r>
              <a:rPr sz="2600" spc="20" dirty="0">
                <a:latin typeface="Calibri"/>
                <a:cs typeface="Calibri"/>
              </a:rPr>
              <a:t>se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vrati</a:t>
            </a:r>
            <a:r>
              <a:rPr sz="2600" spc="-14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do</a:t>
            </a:r>
            <a:r>
              <a:rPr sz="2600" spc="5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prijemnika.</a:t>
            </a:r>
            <a:endParaRPr sz="2600">
              <a:latin typeface="Calibri"/>
              <a:cs typeface="Calibri"/>
            </a:endParaRPr>
          </a:p>
          <a:p>
            <a:pPr marL="275590" indent="-263525">
              <a:lnSpc>
                <a:spcPct val="100000"/>
              </a:lnSpc>
              <a:spcBef>
                <a:spcPts val="575"/>
              </a:spcBef>
              <a:buSzPct val="96153"/>
              <a:buFont typeface="Wingdings"/>
              <a:buChar char=""/>
              <a:tabLst>
                <a:tab pos="276225" algn="l"/>
              </a:tabLst>
            </a:pPr>
            <a:r>
              <a:rPr sz="2600" dirty="0">
                <a:latin typeface="Calibri"/>
                <a:cs typeface="Calibri"/>
              </a:rPr>
              <a:t>refleksiona</a:t>
            </a:r>
            <a:r>
              <a:rPr sz="2600" spc="-135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površina</a:t>
            </a:r>
            <a:r>
              <a:rPr sz="2600" spc="2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je</a:t>
            </a:r>
            <a:r>
              <a:rPr sz="2600" spc="-25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tečnost</a:t>
            </a:r>
            <a:r>
              <a:rPr sz="2600" spc="-50" dirty="0">
                <a:latin typeface="Calibri"/>
                <a:cs typeface="Calibri"/>
              </a:rPr>
              <a:t> </a:t>
            </a:r>
            <a:r>
              <a:rPr sz="2600" spc="15" dirty="0">
                <a:latin typeface="Calibri"/>
                <a:cs typeface="Calibri"/>
              </a:rPr>
              <a:t>u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rezervoaru.</a:t>
            </a:r>
            <a:endParaRPr sz="2600">
              <a:latin typeface="Calibri"/>
              <a:cs typeface="Calibri"/>
            </a:endParaRPr>
          </a:p>
          <a:p>
            <a:pPr marL="275590" indent="-263525">
              <a:lnSpc>
                <a:spcPts val="2950"/>
              </a:lnSpc>
              <a:spcBef>
                <a:spcPts val="710"/>
              </a:spcBef>
              <a:buSzPct val="96153"/>
              <a:buFont typeface="Wingdings"/>
              <a:buChar char=""/>
              <a:tabLst>
                <a:tab pos="276225" algn="l"/>
              </a:tabLst>
            </a:pPr>
            <a:r>
              <a:rPr sz="2600" spc="5" dirty="0">
                <a:latin typeface="Calibri"/>
                <a:cs typeface="Calibri"/>
              </a:rPr>
              <a:t>visina</a:t>
            </a:r>
            <a:r>
              <a:rPr sz="2600" spc="-3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tanka</a:t>
            </a:r>
            <a:r>
              <a:rPr sz="2600" spc="-40" dirty="0">
                <a:latin typeface="Calibri"/>
                <a:cs typeface="Calibri"/>
              </a:rPr>
              <a:t> </a:t>
            </a:r>
            <a:r>
              <a:rPr sz="2600" spc="-25" dirty="0">
                <a:latin typeface="Calibri"/>
                <a:cs typeface="Calibri"/>
              </a:rPr>
              <a:t>odgovara</a:t>
            </a:r>
            <a:r>
              <a:rPr sz="2600" spc="25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punom</a:t>
            </a:r>
            <a:r>
              <a:rPr sz="2600" spc="9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opsegu</a:t>
            </a:r>
            <a:r>
              <a:rPr sz="2600" spc="-15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merenja</a:t>
            </a:r>
            <a:r>
              <a:rPr sz="2600" spc="35" dirty="0">
                <a:latin typeface="Calibri"/>
                <a:cs typeface="Calibri"/>
              </a:rPr>
              <a:t> </a:t>
            </a:r>
            <a:r>
              <a:rPr sz="2600" spc="-20" dirty="0">
                <a:latin typeface="Calibri"/>
                <a:cs typeface="Calibri"/>
              </a:rPr>
              <a:t>senzora,</a:t>
            </a:r>
            <a:r>
              <a:rPr sz="2600" spc="-40" dirty="0">
                <a:latin typeface="Calibri"/>
                <a:cs typeface="Calibri"/>
              </a:rPr>
              <a:t> </a:t>
            </a:r>
            <a:r>
              <a:rPr sz="2600" spc="20" dirty="0">
                <a:latin typeface="Calibri"/>
                <a:cs typeface="Calibri"/>
              </a:rPr>
              <a:t>(u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drigm</a:t>
            </a:r>
            <a:endParaRPr sz="2600">
              <a:latin typeface="Calibri"/>
              <a:cs typeface="Calibri"/>
            </a:endParaRPr>
          </a:p>
          <a:p>
            <a:pPr marL="241300">
              <a:lnSpc>
                <a:spcPts val="2950"/>
              </a:lnSpc>
            </a:pPr>
            <a:r>
              <a:rPr sz="2600" spc="10" dirty="0">
                <a:latin typeface="Calibri"/>
                <a:cs typeface="Calibri"/>
              </a:rPr>
              <a:t>situacijama</a:t>
            </a:r>
            <a:r>
              <a:rPr sz="2600" spc="-13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vrše</a:t>
            </a:r>
            <a:r>
              <a:rPr sz="2600" spc="-35" dirty="0">
                <a:latin typeface="Calibri"/>
                <a:cs typeface="Calibri"/>
              </a:rPr>
              <a:t> </a:t>
            </a:r>
            <a:r>
              <a:rPr sz="2600" spc="25" dirty="0">
                <a:latin typeface="Calibri"/>
                <a:cs typeface="Calibri"/>
              </a:rPr>
              <a:t>se</a:t>
            </a:r>
            <a:r>
              <a:rPr sz="2600" spc="-100" dirty="0">
                <a:latin typeface="Calibri"/>
                <a:cs typeface="Calibri"/>
              </a:rPr>
              <a:t> </a:t>
            </a:r>
            <a:r>
              <a:rPr sz="2600" spc="-15" dirty="0">
                <a:latin typeface="Calibri"/>
                <a:cs typeface="Calibri"/>
              </a:rPr>
              <a:t>odgovarajuća</a:t>
            </a:r>
            <a:r>
              <a:rPr sz="2600" spc="1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podesavanja).</a:t>
            </a:r>
            <a:endParaRPr sz="2600">
              <a:latin typeface="Calibri"/>
              <a:cs typeface="Calibri"/>
            </a:endParaRPr>
          </a:p>
          <a:p>
            <a:pPr marL="274955" indent="-262890">
              <a:lnSpc>
                <a:spcPct val="100000"/>
              </a:lnSpc>
              <a:spcBef>
                <a:spcPts val="715"/>
              </a:spcBef>
              <a:buSzPct val="96153"/>
              <a:buFont typeface="Wingdings"/>
              <a:buChar char=""/>
              <a:tabLst>
                <a:tab pos="275590" algn="l"/>
              </a:tabLst>
            </a:pPr>
            <a:r>
              <a:rPr sz="2600" spc="-15" dirty="0">
                <a:latin typeface="Calibri"/>
                <a:cs typeface="Calibri"/>
              </a:rPr>
              <a:t>senzor</a:t>
            </a:r>
            <a:r>
              <a:rPr sz="2600" spc="-10" dirty="0">
                <a:latin typeface="Calibri"/>
                <a:cs typeface="Calibri"/>
              </a:rPr>
              <a:t> </a:t>
            </a:r>
            <a:r>
              <a:rPr sz="2600" spc="20" dirty="0">
                <a:latin typeface="Calibri"/>
                <a:cs typeface="Calibri"/>
              </a:rPr>
              <a:t>se</a:t>
            </a:r>
            <a:r>
              <a:rPr sz="2600" spc="-20" dirty="0">
                <a:latin typeface="Calibri"/>
                <a:cs typeface="Calibri"/>
              </a:rPr>
              <a:t> usmerava</a:t>
            </a:r>
            <a:r>
              <a:rPr sz="2600" spc="-55" dirty="0">
                <a:latin typeface="Calibri"/>
                <a:cs typeface="Calibri"/>
              </a:rPr>
              <a:t> </a:t>
            </a:r>
            <a:r>
              <a:rPr sz="2600" spc="-25" dirty="0">
                <a:latin typeface="Calibri"/>
                <a:cs typeface="Calibri"/>
              </a:rPr>
              <a:t>ka</a:t>
            </a:r>
            <a:r>
              <a:rPr sz="2600" spc="3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površinama</a:t>
            </a:r>
            <a:r>
              <a:rPr sz="2600" spc="-40" dirty="0">
                <a:latin typeface="Calibri"/>
                <a:cs typeface="Calibri"/>
              </a:rPr>
              <a:t> </a:t>
            </a:r>
            <a:r>
              <a:rPr sz="2600" spc="-25" dirty="0">
                <a:latin typeface="Calibri"/>
                <a:cs typeface="Calibri"/>
              </a:rPr>
              <a:t>koje</a:t>
            </a:r>
            <a:r>
              <a:rPr sz="2600" spc="-1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simuliraju</a:t>
            </a:r>
            <a:r>
              <a:rPr sz="2600" spc="-15" dirty="0">
                <a:latin typeface="Calibri"/>
                <a:cs typeface="Calibri"/>
              </a:rPr>
              <a:t> gornji</a:t>
            </a:r>
            <a:r>
              <a:rPr sz="2600" spc="80" dirty="0">
                <a:latin typeface="Calibri"/>
                <a:cs typeface="Calibri"/>
              </a:rPr>
              <a:t> </a:t>
            </a:r>
            <a:r>
              <a:rPr sz="2600" spc="5" dirty="0">
                <a:latin typeface="Calibri"/>
                <a:cs typeface="Calibri"/>
              </a:rPr>
              <a:t>i</a:t>
            </a:r>
            <a:r>
              <a:rPr sz="2600" spc="20" dirty="0">
                <a:latin typeface="Calibri"/>
                <a:cs typeface="Calibri"/>
              </a:rPr>
              <a:t> </a:t>
            </a:r>
            <a:r>
              <a:rPr sz="2600" spc="-15" dirty="0">
                <a:latin typeface="Calibri"/>
                <a:cs typeface="Calibri"/>
              </a:rPr>
              <a:t>donji</a:t>
            </a:r>
            <a:r>
              <a:rPr sz="2600" spc="8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nivo.</a:t>
            </a:r>
            <a:endParaRPr sz="2600">
              <a:latin typeface="Calibri"/>
              <a:cs typeface="Calibri"/>
            </a:endParaRPr>
          </a:p>
          <a:p>
            <a:pPr marL="241300" marR="5080" indent="-229235">
              <a:lnSpc>
                <a:spcPct val="90300"/>
              </a:lnSpc>
              <a:spcBef>
                <a:spcPts val="1010"/>
              </a:spcBef>
              <a:buSzPct val="96153"/>
              <a:buFont typeface="Wingdings"/>
              <a:buChar char=""/>
              <a:tabLst>
                <a:tab pos="275590" algn="l"/>
              </a:tabLst>
            </a:pPr>
            <a:r>
              <a:rPr sz="2600" dirty="0">
                <a:latin typeface="Calibri"/>
                <a:cs typeface="Calibri"/>
              </a:rPr>
              <a:t>A1</a:t>
            </a:r>
            <a:r>
              <a:rPr sz="2600" spc="-45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definiše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spc="-10" dirty="0">
                <a:latin typeface="Calibri"/>
                <a:cs typeface="Calibri"/>
              </a:rPr>
              <a:t>najbliže</a:t>
            </a:r>
            <a:r>
              <a:rPr sz="2600" spc="-2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mereno</a:t>
            </a:r>
            <a:r>
              <a:rPr sz="2600" spc="-25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rastojanje</a:t>
            </a:r>
            <a:r>
              <a:rPr sz="2600" spc="-90" dirty="0">
                <a:latin typeface="Calibri"/>
                <a:cs typeface="Calibri"/>
              </a:rPr>
              <a:t> </a:t>
            </a:r>
            <a:r>
              <a:rPr sz="2600" spc="-5" dirty="0">
                <a:latin typeface="Calibri"/>
                <a:cs typeface="Calibri"/>
              </a:rPr>
              <a:t>od</a:t>
            </a:r>
            <a:r>
              <a:rPr sz="2600" spc="60" dirty="0">
                <a:latin typeface="Calibri"/>
                <a:cs typeface="Calibri"/>
              </a:rPr>
              <a:t> </a:t>
            </a:r>
            <a:r>
              <a:rPr sz="2600" spc="-25" dirty="0">
                <a:latin typeface="Calibri"/>
                <a:cs typeface="Calibri"/>
              </a:rPr>
              <a:t>senzora</a:t>
            </a:r>
            <a:r>
              <a:rPr sz="2600" spc="20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(pun</a:t>
            </a:r>
            <a:r>
              <a:rPr sz="2600" spc="-90" dirty="0">
                <a:latin typeface="Calibri"/>
                <a:cs typeface="Calibri"/>
              </a:rPr>
              <a:t> </a:t>
            </a:r>
            <a:r>
              <a:rPr sz="2600" spc="10" dirty="0">
                <a:latin typeface="Calibri"/>
                <a:cs typeface="Calibri"/>
              </a:rPr>
              <a:t>tank</a:t>
            </a:r>
            <a:r>
              <a:rPr sz="2600" spc="-60" dirty="0">
                <a:latin typeface="Calibri"/>
                <a:cs typeface="Calibri"/>
              </a:rPr>
              <a:t> </a:t>
            </a:r>
            <a:r>
              <a:rPr sz="2600" spc="10" dirty="0">
                <a:latin typeface="Calibri"/>
                <a:cs typeface="Calibri"/>
              </a:rPr>
              <a:t>–</a:t>
            </a:r>
            <a:r>
              <a:rPr sz="2600" spc="-15" dirty="0">
                <a:latin typeface="Calibri"/>
                <a:cs typeface="Calibri"/>
              </a:rPr>
              <a:t> </a:t>
            </a:r>
            <a:r>
              <a:rPr sz="2600" i="1" spc="5" dirty="0">
                <a:latin typeface="Calibri"/>
                <a:cs typeface="Calibri"/>
              </a:rPr>
              <a:t>Full</a:t>
            </a:r>
            <a:r>
              <a:rPr sz="2600" i="1" spc="-70" dirty="0">
                <a:latin typeface="Calibri"/>
                <a:cs typeface="Calibri"/>
              </a:rPr>
              <a:t> </a:t>
            </a:r>
            <a:r>
              <a:rPr sz="2600" i="1" spc="20" dirty="0">
                <a:latin typeface="Calibri"/>
                <a:cs typeface="Calibri"/>
              </a:rPr>
              <a:t>level),</a:t>
            </a:r>
            <a:r>
              <a:rPr sz="2600" i="1" spc="-114" dirty="0">
                <a:latin typeface="Calibri"/>
                <a:cs typeface="Calibri"/>
              </a:rPr>
              <a:t> </a:t>
            </a:r>
            <a:r>
              <a:rPr sz="2600" spc="10" dirty="0">
                <a:latin typeface="Calibri"/>
                <a:cs typeface="Calibri"/>
              </a:rPr>
              <a:t>a </a:t>
            </a:r>
            <a:r>
              <a:rPr sz="2600" spc="-575" dirty="0">
                <a:latin typeface="Calibri"/>
                <a:cs typeface="Calibri"/>
              </a:rPr>
              <a:t> </a:t>
            </a:r>
            <a:r>
              <a:rPr sz="2600" dirty="0">
                <a:latin typeface="Calibri"/>
                <a:cs typeface="Calibri"/>
              </a:rPr>
              <a:t>A2 definiše </a:t>
            </a:r>
            <a:r>
              <a:rPr sz="2600" spc="-5" dirty="0">
                <a:latin typeface="Calibri"/>
                <a:cs typeface="Calibri"/>
              </a:rPr>
              <a:t>najdalje mereno rastojanje od </a:t>
            </a:r>
            <a:r>
              <a:rPr sz="2600" spc="-25" dirty="0">
                <a:latin typeface="Calibri"/>
                <a:cs typeface="Calibri"/>
              </a:rPr>
              <a:t>senzora </a:t>
            </a:r>
            <a:r>
              <a:rPr sz="2600" spc="-10" dirty="0">
                <a:latin typeface="Calibri"/>
                <a:cs typeface="Calibri"/>
              </a:rPr>
              <a:t>(prazan </a:t>
            </a:r>
            <a:r>
              <a:rPr sz="2600" spc="10" dirty="0">
                <a:latin typeface="Calibri"/>
                <a:cs typeface="Calibri"/>
              </a:rPr>
              <a:t>tank – </a:t>
            </a:r>
            <a:r>
              <a:rPr sz="2600" i="1" spc="15" dirty="0">
                <a:latin typeface="Calibri"/>
                <a:cs typeface="Calibri"/>
              </a:rPr>
              <a:t>Empty </a:t>
            </a:r>
            <a:r>
              <a:rPr sz="2600" i="1" spc="20" dirty="0">
                <a:latin typeface="Calibri"/>
                <a:cs typeface="Calibri"/>
              </a:rPr>
              <a:t> Level).</a:t>
            </a:r>
            <a:endParaRPr sz="2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38200" y="2524125"/>
            <a:ext cx="4286250" cy="269557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69570" indent="-278765">
              <a:lnSpc>
                <a:spcPts val="3190"/>
              </a:lnSpc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-5" dirty="0">
                <a:latin typeface="Calibri"/>
                <a:cs typeface="Calibri"/>
              </a:rPr>
              <a:t>Beskontantki</a:t>
            </a:r>
            <a:r>
              <a:rPr sz="2750" spc="12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princip</a:t>
            </a:r>
            <a:endParaRPr sz="2750">
              <a:latin typeface="Calibri"/>
              <a:cs typeface="Calibri"/>
            </a:endParaRPr>
          </a:p>
          <a:p>
            <a:pPr marL="369570" indent="-278765">
              <a:lnSpc>
                <a:spcPct val="100000"/>
              </a:lnSpc>
              <a:spcBef>
                <a:spcPts val="755"/>
              </a:spcBef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-45" dirty="0">
                <a:latin typeface="Calibri"/>
                <a:cs typeface="Calibri"/>
              </a:rPr>
              <a:t>Velika</a:t>
            </a:r>
            <a:r>
              <a:rPr sz="2750" spc="114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preciznost</a:t>
            </a:r>
            <a:endParaRPr sz="2750">
              <a:latin typeface="Calibri"/>
              <a:cs typeface="Calibri"/>
            </a:endParaRPr>
          </a:p>
          <a:p>
            <a:pPr marL="369570" indent="-278765">
              <a:lnSpc>
                <a:spcPct val="100000"/>
              </a:lnSpc>
              <a:spcBef>
                <a:spcPts val="755"/>
              </a:spcBef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-5" dirty="0">
                <a:latin typeface="Calibri"/>
                <a:cs typeface="Calibri"/>
              </a:rPr>
              <a:t>Široki</a:t>
            </a:r>
            <a:r>
              <a:rPr sz="2750" spc="6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opseg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merenja</a:t>
            </a:r>
            <a:endParaRPr sz="2750">
              <a:latin typeface="Calibri"/>
              <a:cs typeface="Calibri"/>
            </a:endParaRPr>
          </a:p>
          <a:p>
            <a:pPr marL="369570" indent="-278765">
              <a:lnSpc>
                <a:spcPct val="100000"/>
              </a:lnSpc>
              <a:spcBef>
                <a:spcPts val="680"/>
              </a:spcBef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-15" dirty="0">
                <a:latin typeface="Calibri"/>
                <a:cs typeface="Calibri"/>
              </a:rPr>
              <a:t>Široka</a:t>
            </a:r>
            <a:r>
              <a:rPr sz="2750" spc="55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oblast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primene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53200" y="1200134"/>
            <a:ext cx="3952890" cy="49015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571" y="719535"/>
            <a:ext cx="6854190" cy="1055370"/>
          </a:xfrm>
          <a:prstGeom prst="rect">
            <a:avLst/>
          </a:prstGeom>
        </p:spPr>
        <p:txBody>
          <a:bodyPr vert="horz" wrap="square" lIns="0" tIns="107314" rIns="0" bIns="0" rtlCol="0">
            <a:spAutoFit/>
          </a:bodyPr>
          <a:lstStyle/>
          <a:p>
            <a:pPr marL="241300" indent="-229235">
              <a:lnSpc>
                <a:spcPct val="100000"/>
              </a:lnSpc>
              <a:spcBef>
                <a:spcPts val="844"/>
              </a:spcBef>
              <a:buFont typeface="Microsoft Sans Serif"/>
              <a:buChar char="•"/>
              <a:tabLst>
                <a:tab pos="241935" algn="l"/>
                <a:tab pos="2214245" algn="l"/>
              </a:tabLst>
            </a:pPr>
            <a:r>
              <a:rPr sz="2750" spc="-15" dirty="0">
                <a:latin typeface="Calibri"/>
                <a:cs typeface="Calibri"/>
              </a:rPr>
              <a:t>Podešavanje	širine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dirty="0">
                <a:latin typeface="Calibri"/>
                <a:cs typeface="Calibri"/>
              </a:rPr>
              <a:t>ultrazvučnog</a:t>
            </a:r>
            <a:r>
              <a:rPr sz="2750" spc="15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talasa</a:t>
            </a:r>
            <a:endParaRPr sz="2750">
              <a:latin typeface="Calibri"/>
              <a:cs typeface="Calibri"/>
            </a:endParaRPr>
          </a:p>
          <a:p>
            <a:pPr marL="927735">
              <a:lnSpc>
                <a:spcPct val="100000"/>
              </a:lnSpc>
              <a:spcBef>
                <a:spcPts val="755"/>
              </a:spcBef>
            </a:pPr>
            <a:r>
              <a:rPr sz="2750" i="1" dirty="0">
                <a:latin typeface="Calibri"/>
                <a:cs typeface="Calibri"/>
              </a:rPr>
              <a:t>Small</a:t>
            </a:r>
            <a:r>
              <a:rPr sz="2750" i="1" spc="70" dirty="0">
                <a:latin typeface="Calibri"/>
                <a:cs typeface="Calibri"/>
              </a:rPr>
              <a:t> </a:t>
            </a:r>
            <a:r>
              <a:rPr sz="2750" i="1" spc="10" dirty="0">
                <a:latin typeface="Calibri"/>
                <a:cs typeface="Calibri"/>
              </a:rPr>
              <a:t>beam,</a:t>
            </a:r>
            <a:r>
              <a:rPr sz="2750" i="1" spc="20" dirty="0">
                <a:latin typeface="Calibri"/>
                <a:cs typeface="Calibri"/>
              </a:rPr>
              <a:t> </a:t>
            </a:r>
            <a:r>
              <a:rPr sz="2750" i="1" spc="15" dirty="0">
                <a:latin typeface="Calibri"/>
                <a:cs typeface="Calibri"/>
              </a:rPr>
              <a:t>Medium</a:t>
            </a:r>
            <a:r>
              <a:rPr sz="2750" i="1" spc="90" dirty="0">
                <a:latin typeface="Calibri"/>
                <a:cs typeface="Calibri"/>
              </a:rPr>
              <a:t> </a:t>
            </a:r>
            <a:r>
              <a:rPr sz="2750" i="1" spc="10" dirty="0">
                <a:latin typeface="Calibri"/>
                <a:cs typeface="Calibri"/>
              </a:rPr>
              <a:t>beam,</a:t>
            </a:r>
            <a:r>
              <a:rPr sz="2750" i="1" spc="100" dirty="0">
                <a:latin typeface="Calibri"/>
                <a:cs typeface="Calibri"/>
              </a:rPr>
              <a:t> </a:t>
            </a:r>
            <a:r>
              <a:rPr sz="2750" i="1" spc="20" dirty="0">
                <a:latin typeface="Calibri"/>
                <a:cs typeface="Calibri"/>
              </a:rPr>
              <a:t>Large</a:t>
            </a:r>
            <a:r>
              <a:rPr sz="2750" i="1" spc="-15" dirty="0">
                <a:latin typeface="Calibri"/>
                <a:cs typeface="Calibri"/>
              </a:rPr>
              <a:t> </a:t>
            </a:r>
            <a:r>
              <a:rPr sz="2750" i="1" spc="10" dirty="0">
                <a:latin typeface="Calibri"/>
                <a:cs typeface="Calibri"/>
              </a:rPr>
              <a:t>beam</a:t>
            </a:r>
            <a:r>
              <a:rPr sz="2750" spc="10" dirty="0">
                <a:latin typeface="Calibri"/>
                <a:cs typeface="Calibri"/>
              </a:rPr>
              <a:t>.</a:t>
            </a:r>
            <a:endParaRPr sz="27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322827" y="2383653"/>
            <a:ext cx="6664325" cy="3420745"/>
            <a:chOff x="3322827" y="2383653"/>
            <a:chExt cx="6664325" cy="342074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87858" y="2560430"/>
              <a:ext cx="6095009" cy="3182369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329177" y="2390003"/>
              <a:ext cx="6651625" cy="3408045"/>
            </a:xfrm>
            <a:custGeom>
              <a:avLst/>
              <a:gdLst/>
              <a:ahLst/>
              <a:cxnLst/>
              <a:rect l="l" t="t" r="r" b="b"/>
              <a:pathLst>
                <a:path w="6651625" h="3408045">
                  <a:moveTo>
                    <a:pt x="0" y="3407542"/>
                  </a:moveTo>
                  <a:lnTo>
                    <a:pt x="6651254" y="3407542"/>
                  </a:lnTo>
                  <a:lnTo>
                    <a:pt x="6651254" y="0"/>
                  </a:lnTo>
                  <a:lnTo>
                    <a:pt x="0" y="0"/>
                  </a:lnTo>
                  <a:lnTo>
                    <a:pt x="0" y="3407542"/>
                  </a:lnTo>
                  <a:close/>
                </a:path>
              </a:pathLst>
            </a:custGeom>
            <a:ln w="12700">
              <a:solidFill>
                <a:srgbClr val="4471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2141855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-10" dirty="0"/>
              <a:t>Ultrazvuk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38200" y="1435019"/>
            <a:ext cx="10515600" cy="435165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69570" indent="-278765">
              <a:lnSpc>
                <a:spcPts val="3070"/>
              </a:lnSpc>
              <a:buSzPct val="96363"/>
              <a:buFont typeface="Wingdings"/>
              <a:buChar char=""/>
              <a:tabLst>
                <a:tab pos="370205" algn="l"/>
                <a:tab pos="8155940" algn="l"/>
              </a:tabLst>
            </a:pPr>
            <a:r>
              <a:rPr sz="2750" dirty="0">
                <a:latin typeface="Calibri"/>
                <a:cs typeface="Calibri"/>
              </a:rPr>
              <a:t>Ultrazvuk</a:t>
            </a:r>
            <a:r>
              <a:rPr sz="2750" spc="7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(UZ)</a:t>
            </a:r>
            <a:r>
              <a:rPr sz="2750" spc="12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predstavlja</a:t>
            </a:r>
            <a:r>
              <a:rPr sz="2750" spc="22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mehaničke,</a:t>
            </a:r>
            <a:r>
              <a:rPr sz="2750" spc="19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longitudinalne,</a:t>
            </a:r>
            <a:r>
              <a:rPr sz="2750" spc="-10" dirty="0">
                <a:latin typeface="Times New Roman"/>
                <a:cs typeface="Times New Roman"/>
              </a:rPr>
              <a:t>	</a:t>
            </a:r>
            <a:r>
              <a:rPr sz="2750" spc="-5" dirty="0">
                <a:latin typeface="Calibri"/>
                <a:cs typeface="Calibri"/>
              </a:rPr>
              <a:t>akustične</a:t>
            </a:r>
            <a:endParaRPr sz="2750">
              <a:latin typeface="Calibri"/>
              <a:cs typeface="Calibri"/>
            </a:endParaRPr>
          </a:p>
          <a:p>
            <a:pPr marL="320675">
              <a:lnSpc>
                <a:spcPts val="3190"/>
              </a:lnSpc>
            </a:pPr>
            <a:r>
              <a:rPr sz="2750" spc="-5" dirty="0">
                <a:latin typeface="Calibri"/>
                <a:cs typeface="Calibri"/>
              </a:rPr>
              <a:t>talase</a:t>
            </a:r>
            <a:r>
              <a:rPr sz="2750" spc="8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čija</a:t>
            </a:r>
            <a:r>
              <a:rPr sz="2750" spc="65" dirty="0">
                <a:latin typeface="Calibri"/>
                <a:cs typeface="Calibri"/>
              </a:rPr>
              <a:t> </a:t>
            </a:r>
            <a:r>
              <a:rPr sz="2750" spc="10" dirty="0">
                <a:latin typeface="Calibri"/>
                <a:cs typeface="Calibri"/>
              </a:rPr>
              <a:t>je</a:t>
            </a:r>
            <a:r>
              <a:rPr sz="2750" spc="15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frekvenca</a:t>
            </a:r>
            <a:r>
              <a:rPr sz="2750" spc="-15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preko</a:t>
            </a:r>
            <a:r>
              <a:rPr sz="2750" spc="75" dirty="0">
                <a:latin typeface="Calibri"/>
                <a:cs typeface="Calibri"/>
              </a:rPr>
              <a:t> </a:t>
            </a:r>
            <a:r>
              <a:rPr sz="2750" spc="15" dirty="0">
                <a:latin typeface="Calibri"/>
                <a:cs typeface="Calibri"/>
              </a:rPr>
              <a:t>20.000</a:t>
            </a:r>
            <a:r>
              <a:rPr sz="2750" spc="55" dirty="0">
                <a:latin typeface="Calibri"/>
                <a:cs typeface="Calibri"/>
              </a:rPr>
              <a:t> </a:t>
            </a:r>
            <a:r>
              <a:rPr sz="2750" spc="20" dirty="0">
                <a:latin typeface="Calibri"/>
                <a:cs typeface="Calibri"/>
              </a:rPr>
              <a:t>Hz</a:t>
            </a:r>
            <a:endParaRPr sz="2750">
              <a:latin typeface="Calibri"/>
              <a:cs typeface="Calibri"/>
            </a:endParaRPr>
          </a:p>
          <a:p>
            <a:pPr marL="369570" indent="-278130">
              <a:lnSpc>
                <a:spcPct val="100000"/>
              </a:lnSpc>
              <a:spcBef>
                <a:spcPts val="675"/>
              </a:spcBef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-10" dirty="0">
                <a:latin typeface="Calibri"/>
                <a:cs typeface="Calibri"/>
              </a:rPr>
              <a:t>Elementi</a:t>
            </a:r>
            <a:r>
              <a:rPr sz="2750" spc="145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talasne</a:t>
            </a:r>
            <a:r>
              <a:rPr sz="2750" spc="16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fizike</a:t>
            </a:r>
            <a:endParaRPr sz="2750">
              <a:latin typeface="Calibri"/>
              <a:cs typeface="Calibri"/>
            </a:endParaRPr>
          </a:p>
          <a:p>
            <a:pPr marL="369570" indent="-278130">
              <a:lnSpc>
                <a:spcPct val="100000"/>
              </a:lnSpc>
              <a:spcBef>
                <a:spcPts val="760"/>
              </a:spcBef>
              <a:buSzPct val="96363"/>
              <a:buFont typeface="Wingdings"/>
              <a:buChar char=""/>
              <a:tabLst>
                <a:tab pos="370205" algn="l"/>
              </a:tabLst>
            </a:pPr>
            <a:r>
              <a:rPr sz="2750" spc="5" dirty="0">
                <a:latin typeface="Calibri"/>
                <a:cs typeface="Calibri"/>
              </a:rPr>
              <a:t>apsorpcija,</a:t>
            </a:r>
            <a:r>
              <a:rPr sz="2750" spc="114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refleksija,</a:t>
            </a:r>
            <a:r>
              <a:rPr sz="2750" spc="190" dirty="0">
                <a:latin typeface="Calibri"/>
                <a:cs typeface="Calibri"/>
              </a:rPr>
              <a:t> </a:t>
            </a:r>
            <a:r>
              <a:rPr sz="2750" spc="-5" dirty="0">
                <a:latin typeface="Calibri"/>
                <a:cs typeface="Calibri"/>
              </a:rPr>
              <a:t>refrakcija,</a:t>
            </a:r>
            <a:r>
              <a:rPr sz="2750" spc="40" dirty="0">
                <a:latin typeface="Calibri"/>
                <a:cs typeface="Calibri"/>
              </a:rPr>
              <a:t> </a:t>
            </a:r>
            <a:r>
              <a:rPr sz="2750" spc="-10" dirty="0">
                <a:latin typeface="Calibri"/>
                <a:cs typeface="Calibri"/>
              </a:rPr>
              <a:t>disperzija</a:t>
            </a:r>
            <a:r>
              <a:rPr sz="2750" spc="310" dirty="0">
                <a:latin typeface="Calibri"/>
                <a:cs typeface="Calibri"/>
              </a:rPr>
              <a:t> </a:t>
            </a:r>
            <a:r>
              <a:rPr sz="2750" spc="5" dirty="0">
                <a:latin typeface="Calibri"/>
                <a:cs typeface="Calibri"/>
              </a:rPr>
              <a:t>i</a:t>
            </a:r>
            <a:r>
              <a:rPr sz="2750" spc="20" dirty="0">
                <a:latin typeface="Calibri"/>
                <a:cs typeface="Calibri"/>
              </a:rPr>
              <a:t> </a:t>
            </a:r>
            <a:r>
              <a:rPr sz="2750" spc="-15" dirty="0">
                <a:latin typeface="Calibri"/>
                <a:cs typeface="Calibri"/>
              </a:rPr>
              <a:t>difrakcija</a:t>
            </a:r>
            <a:endParaRPr sz="275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04900" y="3683898"/>
            <a:ext cx="3024984" cy="152632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42103" y="3683889"/>
            <a:ext cx="3397270" cy="161201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548359" y="3668719"/>
            <a:ext cx="2793638" cy="155659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93697" y="964195"/>
            <a:ext cx="4114800" cy="237693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83508" y="971550"/>
            <a:ext cx="4078102" cy="23622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95475" y="3790986"/>
            <a:ext cx="4114800" cy="238518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162659" y="3808222"/>
            <a:ext cx="4114800" cy="23449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06017" y="967481"/>
            <a:ext cx="3641090" cy="392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dirty="0">
                <a:latin typeface="Calibri"/>
                <a:cs typeface="Calibri"/>
              </a:rPr>
              <a:t>Odbijanje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prelamanje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talasa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906017" y="2738040"/>
            <a:ext cx="117157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5" dirty="0">
                <a:latin typeface="Calibri"/>
                <a:cs typeface="Calibri"/>
              </a:rPr>
              <a:t>Difrakcija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510025" y="3176838"/>
            <a:ext cx="166751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9400" indent="-266700">
              <a:lnSpc>
                <a:spcPct val="100000"/>
              </a:lnSpc>
              <a:spcBef>
                <a:spcPts val="100"/>
              </a:spcBef>
              <a:buClr>
                <a:srgbClr val="FE8437"/>
              </a:buClr>
              <a:buSzPct val="68750"/>
              <a:buFont typeface="Wingdings"/>
              <a:buChar char=""/>
              <a:tabLst>
                <a:tab pos="279400" algn="l"/>
              </a:tabLst>
            </a:pPr>
            <a:r>
              <a:rPr sz="2400" spc="-20" dirty="0">
                <a:latin typeface="Calibri"/>
                <a:cs typeface="Calibri"/>
              </a:rPr>
              <a:t>Polarizacija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06017" y="4951652"/>
            <a:ext cx="1696085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Calibri"/>
                <a:cs typeface="Calibri"/>
              </a:rPr>
              <a:t>Interferencija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55267" y="1495761"/>
            <a:ext cx="1173480" cy="3873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  <a:tabLst>
                <a:tab pos="739775" algn="l"/>
                <a:tab pos="1016000" algn="l"/>
              </a:tabLst>
            </a:pPr>
            <a:r>
              <a:rPr sz="2100" u="sng" spc="10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sin</a:t>
            </a:r>
            <a:r>
              <a:rPr sz="2100" u="sng" spc="-22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2350" u="sng" spc="-65" dirty="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</a:t>
            </a:r>
            <a:r>
              <a:rPr sz="2350" spc="-65" dirty="0">
                <a:latin typeface="Times New Roman"/>
                <a:cs typeface="Times New Roman"/>
              </a:rPr>
              <a:t>	</a:t>
            </a:r>
            <a:r>
              <a:rPr sz="3150" baseline="-27777" dirty="0">
                <a:latin typeface="Symbol"/>
                <a:cs typeface="Symbol"/>
              </a:rPr>
              <a:t></a:t>
            </a:r>
            <a:r>
              <a:rPr sz="3150" baseline="-27777" dirty="0">
                <a:latin typeface="Times New Roman"/>
                <a:cs typeface="Times New Roman"/>
              </a:rPr>
              <a:t>	</a:t>
            </a:r>
            <a:r>
              <a:rPr sz="2100" i="1" dirty="0">
                <a:latin typeface="Times New Roman"/>
                <a:cs typeface="Times New Roman"/>
              </a:rPr>
              <a:t>v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43712" y="1692207"/>
            <a:ext cx="304165" cy="208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  </a:t>
            </a:r>
            <a:r>
              <a:rPr sz="1200" u="sng" spc="-8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sz="1200" u="sng" spc="-3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45742" y="1877523"/>
            <a:ext cx="1264920" cy="38735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  <a:tabLst>
                <a:tab pos="1016000" algn="l"/>
              </a:tabLst>
            </a:pPr>
            <a:r>
              <a:rPr sz="2100" spc="105" dirty="0">
                <a:latin typeface="Times New Roman"/>
                <a:cs typeface="Times New Roman"/>
              </a:rPr>
              <a:t>sin</a:t>
            </a:r>
            <a:r>
              <a:rPr sz="2100" dirty="0">
                <a:latin typeface="Times New Roman"/>
                <a:cs typeface="Times New Roman"/>
              </a:rPr>
              <a:t> </a:t>
            </a:r>
            <a:r>
              <a:rPr sz="2350" spc="-55" dirty="0">
                <a:latin typeface="Symbol"/>
                <a:cs typeface="Symbol"/>
              </a:rPr>
              <a:t></a:t>
            </a:r>
            <a:r>
              <a:rPr sz="2350" spc="-55" dirty="0">
                <a:latin typeface="Times New Roman"/>
                <a:cs typeface="Times New Roman"/>
              </a:rPr>
              <a:t>	</a:t>
            </a:r>
            <a:r>
              <a:rPr sz="2100" i="1" spc="55" dirty="0">
                <a:latin typeface="Times New Roman"/>
                <a:cs typeface="Times New Roman"/>
              </a:rPr>
              <a:t>v</a:t>
            </a:r>
            <a:r>
              <a:rPr sz="1800" spc="82" baseline="-18518" dirty="0">
                <a:latin typeface="Times New Roman"/>
                <a:cs typeface="Times New Roman"/>
              </a:rPr>
              <a:t>2</a:t>
            </a:r>
            <a:endParaRPr sz="1800" baseline="-18518">
              <a:latin typeface="Times New Roman"/>
              <a:cs typeface="Times New Roman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205096" y="1519168"/>
            <a:ext cx="1398905" cy="771525"/>
          </a:xfrm>
          <a:custGeom>
            <a:avLst/>
            <a:gdLst/>
            <a:ahLst/>
            <a:cxnLst/>
            <a:rect l="l" t="t" r="r" b="b"/>
            <a:pathLst>
              <a:path w="1398904" h="771525">
                <a:moveTo>
                  <a:pt x="0" y="771524"/>
                </a:moveTo>
                <a:lnTo>
                  <a:pt x="1398650" y="771524"/>
                </a:lnTo>
                <a:lnTo>
                  <a:pt x="1398650" y="0"/>
                </a:lnTo>
                <a:lnTo>
                  <a:pt x="0" y="0"/>
                </a:lnTo>
                <a:lnTo>
                  <a:pt x="0" y="771524"/>
                </a:lnTo>
                <a:close/>
              </a:path>
            </a:pathLst>
          </a:custGeom>
          <a:ln w="9534">
            <a:solidFill>
              <a:srgbClr val="FE84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3724495" y="2666199"/>
            <a:ext cx="241935" cy="2028825"/>
            <a:chOff x="3724495" y="2666199"/>
            <a:chExt cx="241935" cy="2028825"/>
          </a:xfrm>
        </p:grpSpPr>
        <p:sp>
          <p:nvSpPr>
            <p:cNvPr id="11" name="object 11"/>
            <p:cNvSpPr/>
            <p:nvPr/>
          </p:nvSpPr>
          <p:spPr>
            <a:xfrm>
              <a:off x="3732793" y="2674498"/>
              <a:ext cx="224154" cy="410209"/>
            </a:xfrm>
            <a:custGeom>
              <a:avLst/>
              <a:gdLst/>
              <a:ahLst/>
              <a:cxnLst/>
              <a:rect l="l" t="t" r="r" b="b"/>
              <a:pathLst>
                <a:path w="224154" h="410210">
                  <a:moveTo>
                    <a:pt x="0" y="0"/>
                  </a:moveTo>
                  <a:lnTo>
                    <a:pt x="33771" y="23743"/>
                  </a:lnTo>
                  <a:lnTo>
                    <a:pt x="65135" y="49133"/>
                  </a:lnTo>
                  <a:lnTo>
                    <a:pt x="94213" y="77083"/>
                  </a:lnTo>
                  <a:lnTo>
                    <a:pt x="120274" y="107929"/>
                  </a:lnTo>
                  <a:lnTo>
                    <a:pt x="144017" y="141213"/>
                  </a:lnTo>
                  <a:lnTo>
                    <a:pt x="164073" y="175625"/>
                  </a:lnTo>
                  <a:lnTo>
                    <a:pt x="181843" y="211195"/>
                  </a:lnTo>
                  <a:lnTo>
                    <a:pt x="196717" y="248533"/>
                  </a:lnTo>
                  <a:lnTo>
                    <a:pt x="208513" y="287761"/>
                  </a:lnTo>
                  <a:lnTo>
                    <a:pt x="217413" y="328147"/>
                  </a:lnTo>
                  <a:lnTo>
                    <a:pt x="222229" y="368411"/>
                  </a:lnTo>
                  <a:lnTo>
                    <a:pt x="224027" y="410077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956821" y="3084576"/>
              <a:ext cx="1270" cy="1199515"/>
            </a:xfrm>
            <a:custGeom>
              <a:avLst/>
              <a:gdLst/>
              <a:ahLst/>
              <a:cxnLst/>
              <a:rect l="l" t="t" r="r" b="b"/>
              <a:pathLst>
                <a:path w="1270" h="1199514">
                  <a:moveTo>
                    <a:pt x="0" y="0"/>
                  </a:moveTo>
                  <a:lnTo>
                    <a:pt x="1127" y="1199256"/>
                  </a:lnTo>
                </a:path>
              </a:pathLst>
            </a:custGeom>
            <a:ln w="165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734561" y="4276094"/>
              <a:ext cx="223520" cy="410209"/>
            </a:xfrm>
            <a:custGeom>
              <a:avLst/>
              <a:gdLst/>
              <a:ahLst/>
              <a:cxnLst/>
              <a:rect l="l" t="t" r="r" b="b"/>
              <a:pathLst>
                <a:path w="223520" h="410210">
                  <a:moveTo>
                    <a:pt x="0" y="410074"/>
                  </a:moveTo>
                  <a:lnTo>
                    <a:pt x="33162" y="386964"/>
                  </a:lnTo>
                  <a:lnTo>
                    <a:pt x="64007" y="361437"/>
                  </a:lnTo>
                  <a:lnTo>
                    <a:pt x="92963" y="333493"/>
                  </a:lnTo>
                  <a:lnTo>
                    <a:pt x="119115" y="302632"/>
                  </a:lnTo>
                  <a:lnTo>
                    <a:pt x="142737" y="269485"/>
                  </a:lnTo>
                  <a:lnTo>
                    <a:pt x="163586" y="235076"/>
                  </a:lnTo>
                  <a:lnTo>
                    <a:pt x="181874" y="198881"/>
                  </a:lnTo>
                  <a:lnTo>
                    <a:pt x="196077" y="161412"/>
                  </a:lnTo>
                  <a:lnTo>
                    <a:pt x="208025" y="122931"/>
                  </a:lnTo>
                  <a:lnTo>
                    <a:pt x="216926" y="82545"/>
                  </a:lnTo>
                  <a:lnTo>
                    <a:pt x="222260" y="42159"/>
                  </a:lnTo>
                  <a:lnTo>
                    <a:pt x="223387" y="0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069407" y="2666199"/>
            <a:ext cx="242570" cy="2028825"/>
            <a:chOff x="4069407" y="2666199"/>
            <a:chExt cx="242570" cy="2028825"/>
          </a:xfrm>
        </p:grpSpPr>
        <p:sp>
          <p:nvSpPr>
            <p:cNvPr id="15" name="object 15"/>
            <p:cNvSpPr/>
            <p:nvPr/>
          </p:nvSpPr>
          <p:spPr>
            <a:xfrm>
              <a:off x="4077705" y="2674498"/>
              <a:ext cx="224790" cy="410209"/>
            </a:xfrm>
            <a:custGeom>
              <a:avLst/>
              <a:gdLst/>
              <a:ahLst/>
              <a:cxnLst/>
              <a:rect l="l" t="t" r="r" b="b"/>
              <a:pathLst>
                <a:path w="224789" h="410210">
                  <a:moveTo>
                    <a:pt x="0" y="0"/>
                  </a:moveTo>
                  <a:lnTo>
                    <a:pt x="33802" y="23743"/>
                  </a:lnTo>
                  <a:lnTo>
                    <a:pt x="65166" y="49133"/>
                  </a:lnTo>
                  <a:lnTo>
                    <a:pt x="93604" y="77083"/>
                  </a:lnTo>
                  <a:lnTo>
                    <a:pt x="120274" y="107929"/>
                  </a:lnTo>
                  <a:lnTo>
                    <a:pt x="144017" y="141213"/>
                  </a:lnTo>
                  <a:lnTo>
                    <a:pt x="164104" y="175625"/>
                  </a:lnTo>
                  <a:lnTo>
                    <a:pt x="182514" y="211195"/>
                  </a:lnTo>
                  <a:lnTo>
                    <a:pt x="197236" y="248533"/>
                  </a:lnTo>
                  <a:lnTo>
                    <a:pt x="209184" y="287761"/>
                  </a:lnTo>
                  <a:lnTo>
                    <a:pt x="218084" y="328147"/>
                  </a:lnTo>
                  <a:lnTo>
                    <a:pt x="222778" y="368411"/>
                  </a:lnTo>
                  <a:lnTo>
                    <a:pt x="224546" y="410077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302252" y="3084576"/>
              <a:ext cx="1905" cy="1199515"/>
            </a:xfrm>
            <a:custGeom>
              <a:avLst/>
              <a:gdLst/>
              <a:ahLst/>
              <a:cxnLst/>
              <a:rect l="l" t="t" r="r" b="b"/>
              <a:pathLst>
                <a:path w="1904" h="1199514">
                  <a:moveTo>
                    <a:pt x="0" y="0"/>
                  </a:moveTo>
                  <a:lnTo>
                    <a:pt x="1280" y="1199256"/>
                  </a:lnTo>
                </a:path>
              </a:pathLst>
            </a:custGeom>
            <a:ln w="165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078864" y="4276094"/>
              <a:ext cx="224790" cy="410209"/>
            </a:xfrm>
            <a:custGeom>
              <a:avLst/>
              <a:gdLst/>
              <a:ahLst/>
              <a:cxnLst/>
              <a:rect l="l" t="t" r="r" b="b"/>
              <a:pathLst>
                <a:path w="224789" h="410210">
                  <a:moveTo>
                    <a:pt x="0" y="410074"/>
                  </a:moveTo>
                  <a:lnTo>
                    <a:pt x="33771" y="386964"/>
                  </a:lnTo>
                  <a:lnTo>
                    <a:pt x="65775" y="361437"/>
                  </a:lnTo>
                  <a:lnTo>
                    <a:pt x="94244" y="333493"/>
                  </a:lnTo>
                  <a:lnTo>
                    <a:pt x="120274" y="302632"/>
                  </a:lnTo>
                  <a:lnTo>
                    <a:pt x="144017" y="269485"/>
                  </a:lnTo>
                  <a:lnTo>
                    <a:pt x="164713" y="235076"/>
                  </a:lnTo>
                  <a:lnTo>
                    <a:pt x="183123" y="198881"/>
                  </a:lnTo>
                  <a:lnTo>
                    <a:pt x="197357" y="161412"/>
                  </a:lnTo>
                  <a:lnTo>
                    <a:pt x="209153" y="122931"/>
                  </a:lnTo>
                  <a:lnTo>
                    <a:pt x="218053" y="82545"/>
                  </a:lnTo>
                  <a:lnTo>
                    <a:pt x="223387" y="42159"/>
                  </a:lnTo>
                  <a:lnTo>
                    <a:pt x="224668" y="0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4414867" y="2666199"/>
            <a:ext cx="241935" cy="2028825"/>
            <a:chOff x="4414867" y="2666199"/>
            <a:chExt cx="241935" cy="2028825"/>
          </a:xfrm>
        </p:grpSpPr>
        <p:sp>
          <p:nvSpPr>
            <p:cNvPr id="19" name="object 19"/>
            <p:cNvSpPr/>
            <p:nvPr/>
          </p:nvSpPr>
          <p:spPr>
            <a:xfrm>
              <a:off x="4423166" y="2674498"/>
              <a:ext cx="224154" cy="410209"/>
            </a:xfrm>
            <a:custGeom>
              <a:avLst/>
              <a:gdLst/>
              <a:ahLst/>
              <a:cxnLst/>
              <a:rect l="l" t="t" r="r" b="b"/>
              <a:pathLst>
                <a:path w="224154" h="410210">
                  <a:moveTo>
                    <a:pt x="0" y="0"/>
                  </a:moveTo>
                  <a:lnTo>
                    <a:pt x="33771" y="23743"/>
                  </a:lnTo>
                  <a:lnTo>
                    <a:pt x="65135" y="49133"/>
                  </a:lnTo>
                  <a:lnTo>
                    <a:pt x="94213" y="77083"/>
                  </a:lnTo>
                  <a:lnTo>
                    <a:pt x="120395" y="107929"/>
                  </a:lnTo>
                  <a:lnTo>
                    <a:pt x="144017" y="141213"/>
                  </a:lnTo>
                  <a:lnTo>
                    <a:pt x="164195" y="175625"/>
                  </a:lnTo>
                  <a:lnTo>
                    <a:pt x="181996" y="211195"/>
                  </a:lnTo>
                  <a:lnTo>
                    <a:pt x="196717" y="248533"/>
                  </a:lnTo>
                  <a:lnTo>
                    <a:pt x="208666" y="287761"/>
                  </a:lnTo>
                  <a:lnTo>
                    <a:pt x="217535" y="328147"/>
                  </a:lnTo>
                  <a:lnTo>
                    <a:pt x="222229" y="368411"/>
                  </a:lnTo>
                  <a:lnTo>
                    <a:pt x="224027" y="410077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647194" y="3084576"/>
              <a:ext cx="1270" cy="1199515"/>
            </a:xfrm>
            <a:custGeom>
              <a:avLst/>
              <a:gdLst/>
              <a:ahLst/>
              <a:cxnLst/>
              <a:rect l="l" t="t" r="r" b="b"/>
              <a:pathLst>
                <a:path w="1270" h="1199514">
                  <a:moveTo>
                    <a:pt x="0" y="0"/>
                  </a:moveTo>
                  <a:lnTo>
                    <a:pt x="1249" y="1199256"/>
                  </a:lnTo>
                </a:path>
              </a:pathLst>
            </a:custGeom>
            <a:ln w="165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424934" y="4276094"/>
              <a:ext cx="223520" cy="410209"/>
            </a:xfrm>
            <a:custGeom>
              <a:avLst/>
              <a:gdLst/>
              <a:ahLst/>
              <a:cxnLst/>
              <a:rect l="l" t="t" r="r" b="b"/>
              <a:pathLst>
                <a:path w="223520" h="410210">
                  <a:moveTo>
                    <a:pt x="0" y="410074"/>
                  </a:moveTo>
                  <a:lnTo>
                    <a:pt x="33284" y="386964"/>
                  </a:lnTo>
                  <a:lnTo>
                    <a:pt x="64007" y="361437"/>
                  </a:lnTo>
                  <a:lnTo>
                    <a:pt x="93085" y="333493"/>
                  </a:lnTo>
                  <a:lnTo>
                    <a:pt x="119115" y="302632"/>
                  </a:lnTo>
                  <a:lnTo>
                    <a:pt x="142890" y="269485"/>
                  </a:lnTo>
                  <a:lnTo>
                    <a:pt x="163586" y="235076"/>
                  </a:lnTo>
                  <a:lnTo>
                    <a:pt x="181996" y="198881"/>
                  </a:lnTo>
                  <a:lnTo>
                    <a:pt x="196230" y="161412"/>
                  </a:lnTo>
                  <a:lnTo>
                    <a:pt x="208025" y="122931"/>
                  </a:lnTo>
                  <a:lnTo>
                    <a:pt x="216286" y="82545"/>
                  </a:lnTo>
                  <a:lnTo>
                    <a:pt x="222260" y="42159"/>
                  </a:lnTo>
                  <a:lnTo>
                    <a:pt x="223509" y="0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/>
          <p:nvPr/>
        </p:nvSpPr>
        <p:spPr>
          <a:xfrm>
            <a:off x="6264645" y="6293440"/>
            <a:ext cx="220345" cy="0"/>
          </a:xfrm>
          <a:custGeom>
            <a:avLst/>
            <a:gdLst/>
            <a:ahLst/>
            <a:cxnLst/>
            <a:rect l="l" t="t" r="r" b="b"/>
            <a:pathLst>
              <a:path w="220345">
                <a:moveTo>
                  <a:pt x="0" y="0"/>
                </a:moveTo>
                <a:lnTo>
                  <a:pt x="220217" y="0"/>
                </a:lnTo>
              </a:path>
            </a:pathLst>
          </a:custGeom>
          <a:ln w="1097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3" name="object 23"/>
          <p:cNvGrpSpPr/>
          <p:nvPr/>
        </p:nvGrpSpPr>
        <p:grpSpPr>
          <a:xfrm>
            <a:off x="4798917" y="2556960"/>
            <a:ext cx="5499735" cy="4157345"/>
            <a:chOff x="4798917" y="2556960"/>
            <a:chExt cx="5499735" cy="4157345"/>
          </a:xfrm>
        </p:grpSpPr>
        <p:sp>
          <p:nvSpPr>
            <p:cNvPr id="24" name="object 24"/>
            <p:cNvSpPr/>
            <p:nvPr/>
          </p:nvSpPr>
          <p:spPr>
            <a:xfrm>
              <a:off x="4807214" y="2565257"/>
              <a:ext cx="88265" cy="2258060"/>
            </a:xfrm>
            <a:custGeom>
              <a:avLst/>
              <a:gdLst/>
              <a:ahLst/>
              <a:cxnLst/>
              <a:rect l="l" t="t" r="r" b="b"/>
              <a:pathLst>
                <a:path w="88264" h="2258060">
                  <a:moveTo>
                    <a:pt x="0" y="0"/>
                  </a:moveTo>
                  <a:lnTo>
                    <a:pt x="87751" y="0"/>
                  </a:lnTo>
                  <a:lnTo>
                    <a:pt x="87751" y="996970"/>
                  </a:lnTo>
                  <a:lnTo>
                    <a:pt x="0" y="996970"/>
                  </a:lnTo>
                  <a:lnTo>
                    <a:pt x="0" y="0"/>
                  </a:lnTo>
                </a:path>
                <a:path w="88264" h="2258060">
                  <a:moveTo>
                    <a:pt x="0" y="1260494"/>
                  </a:moveTo>
                  <a:lnTo>
                    <a:pt x="87751" y="1260494"/>
                  </a:lnTo>
                  <a:lnTo>
                    <a:pt x="87751" y="2257440"/>
                  </a:lnTo>
                  <a:lnTo>
                    <a:pt x="0" y="2257440"/>
                  </a:lnTo>
                  <a:lnTo>
                    <a:pt x="0" y="1260494"/>
                  </a:lnTo>
                </a:path>
              </a:pathLst>
            </a:custGeom>
            <a:ln w="1659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812593" y="3657767"/>
              <a:ext cx="71658" cy="71171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4851135" y="3563355"/>
              <a:ext cx="130175" cy="262890"/>
            </a:xfrm>
            <a:custGeom>
              <a:avLst/>
              <a:gdLst/>
              <a:ahLst/>
              <a:cxnLst/>
              <a:rect l="l" t="t" r="r" b="b"/>
              <a:pathLst>
                <a:path w="130175" h="262889">
                  <a:moveTo>
                    <a:pt x="0" y="0"/>
                  </a:moveTo>
                  <a:lnTo>
                    <a:pt x="45598" y="8381"/>
                  </a:lnTo>
                  <a:lnTo>
                    <a:pt x="83454" y="31516"/>
                  </a:lnTo>
                  <a:lnTo>
                    <a:pt x="111892" y="65288"/>
                  </a:lnTo>
                  <a:lnTo>
                    <a:pt x="127406" y="107441"/>
                  </a:lnTo>
                  <a:lnTo>
                    <a:pt x="129814" y="131185"/>
                  </a:lnTo>
                  <a:lnTo>
                    <a:pt x="127406" y="154320"/>
                  </a:lnTo>
                  <a:lnTo>
                    <a:pt x="111892" y="197114"/>
                  </a:lnTo>
                  <a:lnTo>
                    <a:pt x="83454" y="230885"/>
                  </a:lnTo>
                  <a:lnTo>
                    <a:pt x="45598" y="253502"/>
                  </a:lnTo>
                  <a:lnTo>
                    <a:pt x="23012" y="259979"/>
                  </a:lnTo>
                  <a:lnTo>
                    <a:pt x="0" y="262396"/>
                  </a:lnTo>
                </a:path>
              </a:pathLst>
            </a:custGeom>
            <a:ln w="16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941813" y="3374654"/>
              <a:ext cx="239395" cy="633730"/>
            </a:xfrm>
            <a:custGeom>
              <a:avLst/>
              <a:gdLst/>
              <a:ahLst/>
              <a:cxnLst/>
              <a:rect l="l" t="t" r="r" b="b"/>
              <a:pathLst>
                <a:path w="239395" h="633729">
                  <a:moveTo>
                    <a:pt x="0" y="0"/>
                  </a:moveTo>
                  <a:lnTo>
                    <a:pt x="66934" y="27919"/>
                  </a:lnTo>
                  <a:lnTo>
                    <a:pt x="124967" y="68305"/>
                  </a:lnTo>
                  <a:lnTo>
                    <a:pt x="172364" y="119359"/>
                  </a:lnTo>
                  <a:lnTo>
                    <a:pt x="208544" y="179831"/>
                  </a:lnTo>
                  <a:lnTo>
                    <a:pt x="230520" y="246369"/>
                  </a:lnTo>
                  <a:lnTo>
                    <a:pt x="238780" y="318119"/>
                  </a:lnTo>
                  <a:lnTo>
                    <a:pt x="236372" y="353689"/>
                  </a:lnTo>
                  <a:lnTo>
                    <a:pt x="222138" y="420745"/>
                  </a:lnTo>
                  <a:lnTo>
                    <a:pt x="194309" y="483732"/>
                  </a:lnTo>
                  <a:lnTo>
                    <a:pt x="155204" y="538346"/>
                  </a:lnTo>
                  <a:lnTo>
                    <a:pt x="104790" y="584566"/>
                  </a:lnTo>
                  <a:lnTo>
                    <a:pt x="45598" y="619618"/>
                  </a:lnTo>
                  <a:lnTo>
                    <a:pt x="13594" y="633215"/>
                  </a:lnTo>
                </a:path>
              </a:pathLst>
            </a:custGeom>
            <a:ln w="1659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014599" y="3019287"/>
              <a:ext cx="548640" cy="1351280"/>
            </a:xfrm>
            <a:custGeom>
              <a:avLst/>
              <a:gdLst/>
              <a:ahLst/>
              <a:cxnLst/>
              <a:rect l="l" t="t" r="r" b="b"/>
              <a:pathLst>
                <a:path w="548639" h="1351279">
                  <a:moveTo>
                    <a:pt x="6614" y="188092"/>
                  </a:moveTo>
                  <a:lnTo>
                    <a:pt x="49773" y="205861"/>
                  </a:lnTo>
                  <a:lnTo>
                    <a:pt x="90159" y="226588"/>
                  </a:lnTo>
                  <a:lnTo>
                    <a:pt x="128656" y="250972"/>
                  </a:lnTo>
                  <a:lnTo>
                    <a:pt x="164195" y="278251"/>
                  </a:lnTo>
                  <a:lnTo>
                    <a:pt x="197357" y="308488"/>
                  </a:lnTo>
                  <a:lnTo>
                    <a:pt x="227594" y="341132"/>
                  </a:lnTo>
                  <a:lnTo>
                    <a:pt x="255513" y="376824"/>
                  </a:lnTo>
                  <a:lnTo>
                    <a:pt x="278648" y="414162"/>
                  </a:lnTo>
                  <a:lnTo>
                    <a:pt x="299984" y="453389"/>
                  </a:lnTo>
                  <a:lnTo>
                    <a:pt x="317113" y="494934"/>
                  </a:lnTo>
                  <a:lnTo>
                    <a:pt x="330707" y="538246"/>
                  </a:lnTo>
                  <a:lnTo>
                    <a:pt x="341375" y="582046"/>
                  </a:lnTo>
                  <a:lnTo>
                    <a:pt x="346709" y="627766"/>
                  </a:lnTo>
                  <a:lnTo>
                    <a:pt x="349117" y="673486"/>
                  </a:lnTo>
                  <a:lnTo>
                    <a:pt x="346709" y="718078"/>
                  </a:lnTo>
                  <a:lnTo>
                    <a:pt x="342016" y="760110"/>
                  </a:lnTo>
                  <a:lnTo>
                    <a:pt x="333115" y="802904"/>
                  </a:lnTo>
                  <a:lnTo>
                    <a:pt x="320680" y="843159"/>
                  </a:lnTo>
                  <a:lnTo>
                    <a:pt x="305318" y="882914"/>
                  </a:lnTo>
                  <a:lnTo>
                    <a:pt x="286268" y="921014"/>
                  </a:lnTo>
                  <a:lnTo>
                    <a:pt x="265054" y="957209"/>
                  </a:lnTo>
                  <a:lnTo>
                    <a:pt x="240029" y="991630"/>
                  </a:lnTo>
                  <a:lnTo>
                    <a:pt x="212841" y="1022991"/>
                  </a:lnTo>
                  <a:lnTo>
                    <a:pt x="183123" y="1053352"/>
                  </a:lnTo>
                  <a:lnTo>
                    <a:pt x="151119" y="1081165"/>
                  </a:lnTo>
                  <a:lnTo>
                    <a:pt x="116829" y="1104906"/>
                  </a:lnTo>
                  <a:lnTo>
                    <a:pt x="79491" y="1126885"/>
                  </a:lnTo>
                  <a:lnTo>
                    <a:pt x="40904" y="1146435"/>
                  </a:lnTo>
                  <a:lnTo>
                    <a:pt x="0" y="1162437"/>
                  </a:lnTo>
                </a:path>
                <a:path w="548639" h="1351279">
                  <a:moveTo>
                    <a:pt x="72389" y="0"/>
                  </a:moveTo>
                  <a:lnTo>
                    <a:pt x="121523" y="20086"/>
                  </a:lnTo>
                  <a:lnTo>
                    <a:pt x="168920" y="42671"/>
                  </a:lnTo>
                  <a:lnTo>
                    <a:pt x="214000" y="69341"/>
                  </a:lnTo>
                  <a:lnTo>
                    <a:pt x="256672" y="97810"/>
                  </a:lnTo>
                  <a:lnTo>
                    <a:pt x="296936" y="129936"/>
                  </a:lnTo>
                  <a:lnTo>
                    <a:pt x="334274" y="164348"/>
                  </a:lnTo>
                  <a:lnTo>
                    <a:pt x="369813" y="201046"/>
                  </a:lnTo>
                  <a:lnTo>
                    <a:pt x="401817" y="240913"/>
                  </a:lnTo>
                  <a:lnTo>
                    <a:pt x="431535" y="282458"/>
                  </a:lnTo>
                  <a:lnTo>
                    <a:pt x="457565" y="325770"/>
                  </a:lnTo>
                  <a:lnTo>
                    <a:pt x="481340" y="371490"/>
                  </a:lnTo>
                  <a:lnTo>
                    <a:pt x="500877" y="418856"/>
                  </a:lnTo>
                  <a:lnTo>
                    <a:pt x="518038" y="467624"/>
                  </a:lnTo>
                  <a:lnTo>
                    <a:pt x="530473" y="517397"/>
                  </a:lnTo>
                  <a:lnTo>
                    <a:pt x="540014" y="568970"/>
                  </a:lnTo>
                  <a:lnTo>
                    <a:pt x="545835" y="620664"/>
                  </a:lnTo>
                  <a:lnTo>
                    <a:pt x="548243" y="673486"/>
                  </a:lnTo>
                  <a:lnTo>
                    <a:pt x="545835" y="727466"/>
                  </a:lnTo>
                  <a:lnTo>
                    <a:pt x="540014" y="780287"/>
                  </a:lnTo>
                  <a:lnTo>
                    <a:pt x="530473" y="831348"/>
                  </a:lnTo>
                  <a:lnTo>
                    <a:pt x="517397" y="881771"/>
                  </a:lnTo>
                  <a:lnTo>
                    <a:pt x="499628" y="931051"/>
                  </a:lnTo>
                  <a:lnTo>
                    <a:pt x="480059" y="979176"/>
                  </a:lnTo>
                  <a:lnTo>
                    <a:pt x="455797" y="1024265"/>
                  </a:lnTo>
                  <a:lnTo>
                    <a:pt x="429127" y="1068711"/>
                  </a:lnTo>
                  <a:lnTo>
                    <a:pt x="398891" y="1110240"/>
                  </a:lnTo>
                  <a:lnTo>
                    <a:pt x="366278" y="1149995"/>
                  </a:lnTo>
                  <a:lnTo>
                    <a:pt x="330189" y="1187464"/>
                  </a:lnTo>
                  <a:lnTo>
                    <a:pt x="292211" y="1221873"/>
                  </a:lnTo>
                  <a:lnTo>
                    <a:pt x="250819" y="1253877"/>
                  </a:lnTo>
                  <a:lnTo>
                    <a:pt x="207507" y="1283595"/>
                  </a:lnTo>
                  <a:lnTo>
                    <a:pt x="161909" y="1309122"/>
                  </a:lnTo>
                  <a:lnTo>
                    <a:pt x="113781" y="1331601"/>
                  </a:lnTo>
                  <a:lnTo>
                    <a:pt x="64007" y="1351163"/>
                  </a:lnTo>
                </a:path>
              </a:pathLst>
            </a:custGeom>
            <a:ln w="1659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330689" y="4921627"/>
              <a:ext cx="167005" cy="407670"/>
            </a:xfrm>
            <a:custGeom>
              <a:avLst/>
              <a:gdLst/>
              <a:ahLst/>
              <a:cxnLst/>
              <a:rect l="l" t="t" r="r" b="b"/>
              <a:pathLst>
                <a:path w="167004" h="407670">
                  <a:moveTo>
                    <a:pt x="0" y="0"/>
                  </a:moveTo>
                  <a:lnTo>
                    <a:pt x="54101" y="19430"/>
                  </a:lnTo>
                  <a:lnTo>
                    <a:pt x="100218" y="52577"/>
                  </a:lnTo>
                  <a:lnTo>
                    <a:pt x="136154" y="95893"/>
                  </a:lnTo>
                  <a:lnTo>
                    <a:pt x="158374" y="147197"/>
                  </a:lnTo>
                  <a:lnTo>
                    <a:pt x="166877" y="204215"/>
                  </a:lnTo>
                  <a:lnTo>
                    <a:pt x="165232" y="232790"/>
                  </a:lnTo>
                  <a:lnTo>
                    <a:pt x="149870" y="287024"/>
                  </a:lnTo>
                  <a:lnTo>
                    <a:pt x="120792" y="333256"/>
                  </a:lnTo>
                  <a:lnTo>
                    <a:pt x="81412" y="371987"/>
                  </a:lnTo>
                  <a:lnTo>
                    <a:pt x="31882" y="398276"/>
                  </a:lnTo>
                  <a:lnTo>
                    <a:pt x="4571" y="407420"/>
                  </a:lnTo>
                </a:path>
              </a:pathLst>
            </a:custGeom>
            <a:ln w="113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245236" y="4507861"/>
              <a:ext cx="880744" cy="2012314"/>
            </a:xfrm>
            <a:custGeom>
              <a:avLst/>
              <a:gdLst/>
              <a:ahLst/>
              <a:cxnLst/>
              <a:rect l="l" t="t" r="r" b="b"/>
              <a:pathLst>
                <a:path w="880745" h="2012315">
                  <a:moveTo>
                    <a:pt x="0" y="570737"/>
                  </a:moveTo>
                  <a:lnTo>
                    <a:pt x="38587" y="596908"/>
                  </a:lnTo>
                  <a:lnTo>
                    <a:pt x="74523" y="625982"/>
                  </a:lnTo>
                  <a:lnTo>
                    <a:pt x="108203" y="657986"/>
                  </a:lnTo>
                  <a:lnTo>
                    <a:pt x="137769" y="692789"/>
                  </a:lnTo>
                  <a:lnTo>
                    <a:pt x="165079" y="729365"/>
                  </a:lnTo>
                  <a:lnTo>
                    <a:pt x="188975" y="768095"/>
                  </a:lnTo>
                  <a:lnTo>
                    <a:pt x="210037" y="809125"/>
                  </a:lnTo>
                  <a:lnTo>
                    <a:pt x="227197" y="851416"/>
                  </a:lnTo>
                  <a:lnTo>
                    <a:pt x="240913" y="894719"/>
                  </a:lnTo>
                  <a:lnTo>
                    <a:pt x="249935" y="939808"/>
                  </a:lnTo>
                  <a:lnTo>
                    <a:pt x="255635" y="986671"/>
                  </a:lnTo>
                  <a:lnTo>
                    <a:pt x="258439" y="1032772"/>
                  </a:lnTo>
                  <a:lnTo>
                    <a:pt x="256793" y="1079635"/>
                  </a:lnTo>
                  <a:lnTo>
                    <a:pt x="249935" y="1125236"/>
                  </a:lnTo>
                  <a:lnTo>
                    <a:pt x="240913" y="1169170"/>
                  </a:lnTo>
                  <a:lnTo>
                    <a:pt x="227197" y="1212521"/>
                  </a:lnTo>
                  <a:lnTo>
                    <a:pt x="210037" y="1255324"/>
                  </a:lnTo>
                  <a:lnTo>
                    <a:pt x="190103" y="1295256"/>
                  </a:lnTo>
                  <a:lnTo>
                    <a:pt x="166877" y="1334618"/>
                  </a:lnTo>
                  <a:lnTo>
                    <a:pt x="139445" y="1370563"/>
                  </a:lnTo>
                  <a:lnTo>
                    <a:pt x="109849" y="1405365"/>
                  </a:lnTo>
                  <a:lnTo>
                    <a:pt x="76809" y="1437311"/>
                  </a:lnTo>
                  <a:lnTo>
                    <a:pt x="40873" y="1466981"/>
                  </a:lnTo>
                </a:path>
                <a:path w="880745" h="2012315">
                  <a:moveTo>
                    <a:pt x="131429" y="238124"/>
                  </a:moveTo>
                  <a:lnTo>
                    <a:pt x="186171" y="268867"/>
                  </a:lnTo>
                  <a:lnTo>
                    <a:pt x="237347" y="303157"/>
                  </a:lnTo>
                  <a:lnTo>
                    <a:pt x="285231" y="340232"/>
                  </a:lnTo>
                  <a:lnTo>
                    <a:pt x="331317" y="380119"/>
                  </a:lnTo>
                  <a:lnTo>
                    <a:pt x="374629" y="423553"/>
                  </a:lnTo>
                  <a:lnTo>
                    <a:pt x="414009" y="469772"/>
                  </a:lnTo>
                  <a:lnTo>
                    <a:pt x="449823" y="517660"/>
                  </a:lnTo>
                  <a:lnTo>
                    <a:pt x="482833" y="568451"/>
                  </a:lnTo>
                  <a:lnTo>
                    <a:pt x="512551" y="620911"/>
                  </a:lnTo>
                  <a:lnTo>
                    <a:pt x="538215" y="675644"/>
                  </a:lnTo>
                  <a:lnTo>
                    <a:pt x="560953" y="732163"/>
                  </a:lnTo>
                  <a:lnTo>
                    <a:pt x="579119" y="789812"/>
                  </a:lnTo>
                  <a:lnTo>
                    <a:pt x="593323" y="849130"/>
                  </a:lnTo>
                  <a:lnTo>
                    <a:pt x="604265" y="909065"/>
                  </a:lnTo>
                  <a:lnTo>
                    <a:pt x="610483" y="970025"/>
                  </a:lnTo>
                  <a:lnTo>
                    <a:pt x="612769" y="1032772"/>
                  </a:lnTo>
                  <a:lnTo>
                    <a:pt x="610483" y="1093280"/>
                  </a:lnTo>
                  <a:lnTo>
                    <a:pt x="604753" y="1152631"/>
                  </a:lnTo>
                  <a:lnTo>
                    <a:pt x="595121" y="1210805"/>
                  </a:lnTo>
                  <a:lnTo>
                    <a:pt x="581405" y="1267873"/>
                  </a:lnTo>
                  <a:lnTo>
                    <a:pt x="563727" y="1324355"/>
                  </a:lnTo>
                  <a:lnTo>
                    <a:pt x="543305" y="1379695"/>
                  </a:lnTo>
                  <a:lnTo>
                    <a:pt x="518769" y="1432739"/>
                  </a:lnTo>
                  <a:lnTo>
                    <a:pt x="490849" y="1484089"/>
                  </a:lnTo>
                  <a:lnTo>
                    <a:pt x="459607" y="1533716"/>
                  </a:lnTo>
                  <a:lnTo>
                    <a:pt x="424799" y="1581079"/>
                  </a:lnTo>
                  <a:lnTo>
                    <a:pt x="387217" y="1626726"/>
                  </a:lnTo>
                  <a:lnTo>
                    <a:pt x="347319" y="1669517"/>
                  </a:lnTo>
                  <a:lnTo>
                    <a:pt x="304037" y="1709452"/>
                  </a:lnTo>
                  <a:lnTo>
                    <a:pt x="257403" y="1747098"/>
                  </a:lnTo>
                  <a:lnTo>
                    <a:pt x="208391" y="1781900"/>
                  </a:lnTo>
                </a:path>
                <a:path w="880745" h="2012315">
                  <a:moveTo>
                    <a:pt x="255635" y="0"/>
                  </a:moveTo>
                  <a:lnTo>
                    <a:pt x="318241" y="34933"/>
                  </a:lnTo>
                  <a:lnTo>
                    <a:pt x="378713" y="73795"/>
                  </a:lnTo>
                  <a:lnTo>
                    <a:pt x="435589" y="116585"/>
                  </a:lnTo>
                  <a:lnTo>
                    <a:pt x="489203" y="161044"/>
                  </a:lnTo>
                  <a:lnTo>
                    <a:pt x="540501" y="209549"/>
                  </a:lnTo>
                  <a:lnTo>
                    <a:pt x="587745" y="260866"/>
                  </a:lnTo>
                  <a:lnTo>
                    <a:pt x="632703" y="313943"/>
                  </a:lnTo>
                  <a:lnTo>
                    <a:pt x="674857" y="369832"/>
                  </a:lnTo>
                  <a:lnTo>
                    <a:pt x="712469" y="428624"/>
                  </a:lnTo>
                  <a:lnTo>
                    <a:pt x="746607" y="489716"/>
                  </a:lnTo>
                  <a:lnTo>
                    <a:pt x="777361" y="551819"/>
                  </a:lnTo>
                  <a:lnTo>
                    <a:pt x="803513" y="616339"/>
                  </a:lnTo>
                  <a:lnTo>
                    <a:pt x="826891" y="683132"/>
                  </a:lnTo>
                  <a:lnTo>
                    <a:pt x="846307" y="750451"/>
                  </a:lnTo>
                  <a:lnTo>
                    <a:pt x="860541" y="819412"/>
                  </a:lnTo>
                  <a:lnTo>
                    <a:pt x="871849" y="890147"/>
                  </a:lnTo>
                  <a:lnTo>
                    <a:pt x="878189" y="960881"/>
                  </a:lnTo>
                  <a:lnTo>
                    <a:pt x="880475" y="1032772"/>
                  </a:lnTo>
                  <a:lnTo>
                    <a:pt x="878189" y="1102412"/>
                  </a:lnTo>
                  <a:lnTo>
                    <a:pt x="872489" y="1170883"/>
                  </a:lnTo>
                  <a:lnTo>
                    <a:pt x="862187" y="1239344"/>
                  </a:lnTo>
                  <a:lnTo>
                    <a:pt x="847953" y="1305507"/>
                  </a:lnTo>
                  <a:lnTo>
                    <a:pt x="830305" y="1371706"/>
                  </a:lnTo>
                  <a:lnTo>
                    <a:pt x="808725" y="1436726"/>
                  </a:lnTo>
                  <a:lnTo>
                    <a:pt x="783061" y="1498924"/>
                  </a:lnTo>
                  <a:lnTo>
                    <a:pt x="753983" y="1559969"/>
                  </a:lnTo>
                  <a:lnTo>
                    <a:pt x="722101" y="1620453"/>
                  </a:lnTo>
                  <a:lnTo>
                    <a:pt x="685647" y="1677494"/>
                  </a:lnTo>
                  <a:lnTo>
                    <a:pt x="647425" y="1732836"/>
                  </a:lnTo>
                  <a:lnTo>
                    <a:pt x="604753" y="1785902"/>
                  </a:lnTo>
                  <a:lnTo>
                    <a:pt x="559155" y="1837242"/>
                  </a:lnTo>
                  <a:lnTo>
                    <a:pt x="510265" y="1884593"/>
                  </a:lnTo>
                  <a:lnTo>
                    <a:pt x="458967" y="1930240"/>
                  </a:lnTo>
                  <a:lnTo>
                    <a:pt x="404347" y="1972449"/>
                  </a:lnTo>
                  <a:lnTo>
                    <a:pt x="347319" y="2011823"/>
                  </a:lnTo>
                </a:path>
              </a:pathLst>
            </a:custGeom>
            <a:ln w="113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128638" y="4374502"/>
              <a:ext cx="1169618" cy="233972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613410" y="3636898"/>
              <a:ext cx="2648078" cy="1519175"/>
            </a:xfrm>
            <a:prstGeom prst="rect">
              <a:avLst/>
            </a:prstGeom>
          </p:spPr>
        </p:pic>
      </p:grpSp>
      <p:grpSp>
        <p:nvGrpSpPr>
          <p:cNvPr id="33" name="object 33"/>
          <p:cNvGrpSpPr/>
          <p:nvPr/>
        </p:nvGrpSpPr>
        <p:grpSpPr>
          <a:xfrm>
            <a:off x="6968886" y="653543"/>
            <a:ext cx="2299335" cy="2503170"/>
            <a:chOff x="6968886" y="653543"/>
            <a:chExt cx="2299335" cy="2503170"/>
          </a:xfrm>
        </p:grpSpPr>
        <p:sp>
          <p:nvSpPr>
            <p:cNvPr id="34" name="object 34"/>
            <p:cNvSpPr/>
            <p:nvPr/>
          </p:nvSpPr>
          <p:spPr>
            <a:xfrm>
              <a:off x="6974707" y="1860220"/>
              <a:ext cx="2293620" cy="8255"/>
            </a:xfrm>
            <a:custGeom>
              <a:avLst/>
              <a:gdLst/>
              <a:ahLst/>
              <a:cxnLst/>
              <a:rect l="l" t="t" r="r" b="b"/>
              <a:pathLst>
                <a:path w="2293620" h="8255">
                  <a:moveTo>
                    <a:pt x="0" y="0"/>
                  </a:moveTo>
                  <a:lnTo>
                    <a:pt x="2293132" y="0"/>
                  </a:lnTo>
                </a:path>
                <a:path w="2293620" h="8255">
                  <a:moveTo>
                    <a:pt x="0" y="7873"/>
                  </a:moveTo>
                  <a:lnTo>
                    <a:pt x="2293132" y="787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060052" y="653543"/>
              <a:ext cx="1971041" cy="2502660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6968884" y="1645145"/>
              <a:ext cx="330200" cy="476884"/>
            </a:xfrm>
            <a:custGeom>
              <a:avLst/>
              <a:gdLst/>
              <a:ahLst/>
              <a:cxnLst/>
              <a:rect l="l" t="t" r="r" b="b"/>
              <a:pathLst>
                <a:path w="330200" h="476885">
                  <a:moveTo>
                    <a:pt x="296418" y="260362"/>
                  </a:moveTo>
                  <a:lnTo>
                    <a:pt x="0" y="260362"/>
                  </a:lnTo>
                  <a:lnTo>
                    <a:pt x="0" y="476389"/>
                  </a:lnTo>
                  <a:lnTo>
                    <a:pt x="296418" y="476389"/>
                  </a:lnTo>
                  <a:lnTo>
                    <a:pt x="296418" y="260362"/>
                  </a:lnTo>
                  <a:close/>
                </a:path>
                <a:path w="330200" h="476885">
                  <a:moveTo>
                    <a:pt x="329666" y="0"/>
                  </a:moveTo>
                  <a:lnTo>
                    <a:pt x="33248" y="0"/>
                  </a:lnTo>
                  <a:lnTo>
                    <a:pt x="33248" y="216027"/>
                  </a:lnTo>
                  <a:lnTo>
                    <a:pt x="329666" y="216027"/>
                  </a:lnTo>
                  <a:lnTo>
                    <a:pt x="3296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4802508" y="5507761"/>
            <a:ext cx="2564130" cy="1070610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  <a:tabLst>
                <a:tab pos="323850" algn="l"/>
                <a:tab pos="1172210" algn="l"/>
                <a:tab pos="1391285" algn="l"/>
              </a:tabLst>
            </a:pPr>
            <a:r>
              <a:rPr sz="2350" spc="-50" dirty="0">
                <a:latin typeface="Symbol"/>
                <a:cs typeface="Symbol"/>
              </a:rPr>
              <a:t></a:t>
            </a:r>
            <a:r>
              <a:rPr sz="2350" spc="-50" dirty="0">
                <a:latin typeface="Times New Roman"/>
                <a:cs typeface="Times New Roman"/>
              </a:rPr>
              <a:t>	</a:t>
            </a:r>
            <a:r>
              <a:rPr sz="2100" dirty="0">
                <a:latin typeface="Symbol"/>
                <a:cs typeface="Symbol"/>
              </a:rPr>
              <a:t></a:t>
            </a:r>
            <a:r>
              <a:rPr sz="2100" spc="195" dirty="0">
                <a:latin typeface="Times New Roman"/>
                <a:cs typeface="Times New Roman"/>
              </a:rPr>
              <a:t> </a:t>
            </a:r>
            <a:r>
              <a:rPr sz="2100" i="1" dirty="0">
                <a:latin typeface="Times New Roman"/>
                <a:cs typeface="Times New Roman"/>
              </a:rPr>
              <a:t>n</a:t>
            </a:r>
            <a:r>
              <a:rPr sz="2100" i="1" spc="-7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Symbol"/>
                <a:cs typeface="Symbol"/>
              </a:rPr>
              <a:t></a:t>
            </a:r>
            <a:r>
              <a:rPr sz="2100" spc="-229" dirty="0">
                <a:latin typeface="Times New Roman"/>
                <a:cs typeface="Times New Roman"/>
              </a:rPr>
              <a:t> </a:t>
            </a:r>
            <a:r>
              <a:rPr sz="2350" spc="-55" dirty="0">
                <a:latin typeface="Symbol"/>
                <a:cs typeface="Symbol"/>
              </a:rPr>
              <a:t></a:t>
            </a:r>
            <a:r>
              <a:rPr sz="2350" spc="-55" dirty="0">
                <a:latin typeface="Times New Roman"/>
                <a:cs typeface="Times New Roman"/>
              </a:rPr>
              <a:t>	</a:t>
            </a:r>
            <a:r>
              <a:rPr sz="2100" dirty="0">
                <a:latin typeface="Times New Roman"/>
                <a:cs typeface="Times New Roman"/>
              </a:rPr>
              <a:t>;	</a:t>
            </a:r>
            <a:r>
              <a:rPr sz="2100" i="1" dirty="0">
                <a:latin typeface="Times New Roman"/>
                <a:cs typeface="Times New Roman"/>
              </a:rPr>
              <a:t>n</a:t>
            </a:r>
            <a:r>
              <a:rPr sz="2100" i="1" spc="190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Symbol"/>
                <a:cs typeface="Symbol"/>
              </a:rPr>
              <a:t></a:t>
            </a:r>
            <a:r>
              <a:rPr sz="2100" spc="-120" dirty="0">
                <a:latin typeface="Times New Roman"/>
                <a:cs typeface="Times New Roman"/>
              </a:rPr>
              <a:t> </a:t>
            </a:r>
            <a:r>
              <a:rPr sz="2100" spc="35" dirty="0">
                <a:latin typeface="Times New Roman"/>
                <a:cs typeface="Times New Roman"/>
              </a:rPr>
              <a:t>1,2,3..</a:t>
            </a:r>
            <a:endParaRPr sz="2100">
              <a:latin typeface="Times New Roman"/>
              <a:cs typeface="Times New Roman"/>
            </a:endParaRPr>
          </a:p>
          <a:p>
            <a:pPr marL="47625">
              <a:lnSpc>
                <a:spcPts val="3065"/>
              </a:lnSpc>
              <a:spcBef>
                <a:spcPts val="35"/>
              </a:spcBef>
              <a:tabLst>
                <a:tab pos="333375" algn="l"/>
              </a:tabLst>
            </a:pPr>
            <a:r>
              <a:rPr sz="2350" spc="-50" dirty="0">
                <a:latin typeface="Symbol"/>
                <a:cs typeface="Symbol"/>
              </a:rPr>
              <a:t></a:t>
            </a:r>
            <a:r>
              <a:rPr sz="2350" spc="-50" dirty="0">
                <a:latin typeface="Times New Roman"/>
                <a:cs typeface="Times New Roman"/>
              </a:rPr>
              <a:t>	</a:t>
            </a:r>
            <a:r>
              <a:rPr sz="2100" dirty="0">
                <a:latin typeface="Symbol"/>
                <a:cs typeface="Symbol"/>
              </a:rPr>
              <a:t></a:t>
            </a:r>
            <a:r>
              <a:rPr sz="2100" spc="120" dirty="0">
                <a:latin typeface="Times New Roman"/>
                <a:cs typeface="Times New Roman"/>
              </a:rPr>
              <a:t> </a:t>
            </a:r>
            <a:r>
              <a:rPr sz="2750" spc="-170" dirty="0">
                <a:latin typeface="Symbol"/>
                <a:cs typeface="Symbol"/>
              </a:rPr>
              <a:t></a:t>
            </a:r>
            <a:r>
              <a:rPr sz="2100" dirty="0">
                <a:latin typeface="Times New Roman"/>
                <a:cs typeface="Times New Roman"/>
              </a:rPr>
              <a:t>2</a:t>
            </a:r>
            <a:r>
              <a:rPr sz="2100" spc="-300" dirty="0">
                <a:latin typeface="Times New Roman"/>
                <a:cs typeface="Times New Roman"/>
              </a:rPr>
              <a:t> </a:t>
            </a:r>
            <a:r>
              <a:rPr sz="2100" i="1" dirty="0">
                <a:latin typeface="Times New Roman"/>
                <a:cs typeface="Times New Roman"/>
              </a:rPr>
              <a:t>n</a:t>
            </a:r>
            <a:r>
              <a:rPr sz="2100" i="1" spc="-5" dirty="0">
                <a:latin typeface="Times New Roman"/>
                <a:cs typeface="Times New Roman"/>
              </a:rPr>
              <a:t> </a:t>
            </a:r>
            <a:r>
              <a:rPr sz="2100" dirty="0">
                <a:latin typeface="Symbol"/>
                <a:cs typeface="Symbol"/>
              </a:rPr>
              <a:t></a:t>
            </a:r>
            <a:r>
              <a:rPr sz="2100" spc="-180" dirty="0">
                <a:latin typeface="Times New Roman"/>
                <a:cs typeface="Times New Roman"/>
              </a:rPr>
              <a:t> </a:t>
            </a:r>
            <a:r>
              <a:rPr sz="2100" spc="-5" dirty="0">
                <a:latin typeface="Times New Roman"/>
                <a:cs typeface="Times New Roman"/>
              </a:rPr>
              <a:t>1</a:t>
            </a:r>
            <a:r>
              <a:rPr sz="2750" spc="5" dirty="0">
                <a:latin typeface="Symbol"/>
                <a:cs typeface="Symbol"/>
              </a:rPr>
              <a:t></a:t>
            </a:r>
            <a:r>
              <a:rPr sz="2750" spc="-490" dirty="0">
                <a:latin typeface="Times New Roman"/>
                <a:cs typeface="Times New Roman"/>
              </a:rPr>
              <a:t> </a:t>
            </a:r>
            <a:r>
              <a:rPr sz="3525" spc="-82" baseline="27186" dirty="0">
                <a:latin typeface="Symbol"/>
                <a:cs typeface="Symbol"/>
              </a:rPr>
              <a:t></a:t>
            </a:r>
            <a:endParaRPr sz="3525" baseline="27186">
              <a:latin typeface="Symbol"/>
              <a:cs typeface="Symbol"/>
            </a:endParaRPr>
          </a:p>
          <a:p>
            <a:pPr marL="600710" algn="ctr">
              <a:lnSpc>
                <a:spcPts val="2285"/>
              </a:lnSpc>
            </a:pPr>
            <a:r>
              <a:rPr sz="2100" dirty="0">
                <a:latin typeface="Times New Roman"/>
                <a:cs typeface="Times New Roman"/>
              </a:rPr>
              <a:t>2</a:t>
            </a:r>
            <a:endParaRPr sz="21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982221" y="5582597"/>
            <a:ext cx="211264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0" dirty="0">
                <a:latin typeface="Calibri"/>
                <a:cs typeface="Calibri"/>
              </a:rPr>
              <a:t>maksimalno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pojačanje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982221" y="6132190"/>
            <a:ext cx="209423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10" dirty="0">
                <a:latin typeface="Calibri"/>
                <a:cs typeface="Calibri"/>
              </a:rPr>
              <a:t>maksimalno</a:t>
            </a:r>
            <a:r>
              <a:rPr sz="1800" spc="-6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slabljenje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7025010" y="1509136"/>
            <a:ext cx="2851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800" spc="35" dirty="0">
                <a:latin typeface="Cambria"/>
                <a:cs typeface="Cambria"/>
              </a:rPr>
              <a:t>v</a:t>
            </a:r>
            <a:r>
              <a:rPr sz="1800" spc="52" baseline="-13888" dirty="0">
                <a:latin typeface="Cambria"/>
                <a:cs typeface="Cambria"/>
              </a:rPr>
              <a:t>1</a:t>
            </a:r>
            <a:endParaRPr sz="1800" baseline="-13888">
              <a:latin typeface="Cambria"/>
              <a:cs typeface="Cambri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7051037" y="1966901"/>
            <a:ext cx="28511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800" spc="35" dirty="0">
                <a:latin typeface="Cambria"/>
                <a:cs typeface="Cambria"/>
              </a:rPr>
              <a:t>v</a:t>
            </a:r>
            <a:r>
              <a:rPr sz="1800" spc="52" baseline="-13888" dirty="0">
                <a:latin typeface="Cambria"/>
                <a:cs typeface="Cambria"/>
              </a:rPr>
              <a:t>2</a:t>
            </a:r>
            <a:endParaRPr sz="1800" baseline="-13888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71600" y="1729999"/>
            <a:ext cx="10134600" cy="3397885"/>
          </a:xfrm>
          <a:custGeom>
            <a:avLst/>
            <a:gdLst/>
            <a:ahLst/>
            <a:cxnLst/>
            <a:rect l="l" t="t" r="r" b="b"/>
            <a:pathLst>
              <a:path w="10134600" h="3397885">
                <a:moveTo>
                  <a:pt x="0" y="3397879"/>
                </a:moveTo>
                <a:lnTo>
                  <a:pt x="10134599" y="3397879"/>
                </a:lnTo>
                <a:lnTo>
                  <a:pt x="10134599" y="0"/>
                </a:lnTo>
                <a:lnTo>
                  <a:pt x="0" y="0"/>
                </a:lnTo>
                <a:lnTo>
                  <a:pt x="0" y="3397879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343915" y="1681793"/>
            <a:ext cx="8918575" cy="275717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314325" marR="2668270" indent="-276860">
              <a:lnSpc>
                <a:spcPts val="2700"/>
              </a:lnSpc>
              <a:spcBef>
                <a:spcPts val="340"/>
              </a:spcBef>
              <a:buClr>
                <a:srgbClr val="FE8437"/>
              </a:buClr>
              <a:buSzPct val="68750"/>
              <a:buFont typeface="Wingdings"/>
              <a:buChar char=""/>
              <a:tabLst>
                <a:tab pos="381000" algn="l"/>
                <a:tab pos="381635" algn="l"/>
              </a:tabLst>
            </a:pPr>
            <a:r>
              <a:rPr dirty="0"/>
              <a:t>	</a:t>
            </a:r>
            <a:r>
              <a:rPr sz="2400" spc="-10" dirty="0">
                <a:latin typeface="Calibri"/>
                <a:cs typeface="Calibri"/>
              </a:rPr>
              <a:t>Ultrazvuk</a:t>
            </a:r>
            <a:r>
              <a:rPr sz="2400" spc="15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je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mehanički</a:t>
            </a:r>
            <a:r>
              <a:rPr sz="2400" spc="-12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talas</a:t>
            </a:r>
            <a:r>
              <a:rPr sz="2400" spc="2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čija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je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frekvencija</a:t>
            </a:r>
            <a:r>
              <a:rPr sz="2400" spc="-114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intervalu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od</a:t>
            </a:r>
            <a:r>
              <a:rPr sz="2400" spc="-10" dirty="0">
                <a:latin typeface="Calibri"/>
                <a:cs typeface="Calibri"/>
              </a:rPr>
              <a:t> 20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kHz </a:t>
            </a:r>
            <a:r>
              <a:rPr sz="2400" spc="5" dirty="0">
                <a:latin typeface="Calibri"/>
                <a:cs typeface="Calibri"/>
              </a:rPr>
              <a:t>do</a:t>
            </a:r>
            <a:r>
              <a:rPr sz="2400" spc="-9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10</a:t>
            </a:r>
            <a:r>
              <a:rPr sz="2325" spc="-15" baseline="21505" dirty="0">
                <a:latin typeface="Calibri"/>
                <a:cs typeface="Calibri"/>
              </a:rPr>
              <a:t>9</a:t>
            </a:r>
            <a:r>
              <a:rPr sz="2325" spc="405" baseline="21505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Hz.</a:t>
            </a:r>
            <a:endParaRPr sz="2400">
              <a:latin typeface="Calibri"/>
              <a:cs typeface="Calibri"/>
            </a:endParaRPr>
          </a:p>
          <a:p>
            <a:pPr marL="381000" indent="-343535">
              <a:lnSpc>
                <a:spcPct val="100000"/>
              </a:lnSpc>
              <a:spcBef>
                <a:spcPts val="219"/>
              </a:spcBef>
              <a:buClr>
                <a:srgbClr val="FE8437"/>
              </a:buClr>
              <a:buSzPct val="68750"/>
              <a:buFont typeface="Wingdings"/>
              <a:buChar char=""/>
              <a:tabLst>
                <a:tab pos="381000" algn="l"/>
                <a:tab pos="381635" algn="l"/>
              </a:tabLst>
            </a:pPr>
            <a:r>
              <a:rPr sz="2400" dirty="0">
                <a:latin typeface="Calibri"/>
                <a:cs typeface="Calibri"/>
              </a:rPr>
              <a:t>Za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ljudsko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5" dirty="0">
                <a:latin typeface="Calibri"/>
                <a:cs typeface="Calibri"/>
              </a:rPr>
              <a:t>uho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ultrazvuk</a:t>
            </a:r>
            <a:r>
              <a:rPr sz="2400" spc="15" dirty="0">
                <a:latin typeface="Calibri"/>
                <a:cs typeface="Calibri"/>
              </a:rPr>
              <a:t> su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10" dirty="0">
                <a:latin typeface="Calibri"/>
                <a:cs typeface="Calibri"/>
              </a:rPr>
              <a:t>nečujni</a:t>
            </a:r>
            <a:r>
              <a:rPr sz="2400" spc="-11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talasi.</a:t>
            </a:r>
            <a:endParaRPr sz="2400">
              <a:latin typeface="Calibri"/>
              <a:cs typeface="Calibri"/>
            </a:endParaRPr>
          </a:p>
          <a:p>
            <a:pPr marL="381000" indent="-343535">
              <a:lnSpc>
                <a:spcPct val="100000"/>
              </a:lnSpc>
              <a:spcBef>
                <a:spcPts val="275"/>
              </a:spcBef>
              <a:buClr>
                <a:srgbClr val="FE8437"/>
              </a:buClr>
              <a:buSzPct val="68750"/>
              <a:buFont typeface="Wingdings"/>
              <a:buChar char=""/>
              <a:tabLst>
                <a:tab pos="381000" algn="l"/>
                <a:tab pos="381635" algn="l"/>
              </a:tabLst>
            </a:pPr>
            <a:r>
              <a:rPr sz="2400" spc="-15" dirty="0">
                <a:latin typeface="Calibri"/>
                <a:cs typeface="Calibri"/>
              </a:rPr>
              <a:t>Karakteristike:</a:t>
            </a:r>
            <a:endParaRPr sz="2400">
              <a:latin typeface="Calibri"/>
              <a:cs typeface="Calibri"/>
            </a:endParaRPr>
          </a:p>
          <a:p>
            <a:pPr marL="753110" lvl="1" indent="-344170">
              <a:lnSpc>
                <a:spcPct val="100000"/>
              </a:lnSpc>
              <a:spcBef>
                <a:spcPts val="345"/>
              </a:spcBef>
              <a:buClr>
                <a:srgbClr val="FE8437"/>
              </a:buClr>
              <a:buSzPct val="77083"/>
              <a:buFont typeface="Wingdings"/>
              <a:buChar char=""/>
              <a:tabLst>
                <a:tab pos="753110" algn="l"/>
                <a:tab pos="753745" algn="l"/>
              </a:tabLst>
            </a:pPr>
            <a:r>
              <a:rPr sz="2400" spc="-35" dirty="0">
                <a:latin typeface="Calibri"/>
                <a:cs typeface="Calibri"/>
              </a:rPr>
              <a:t>v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20" dirty="0">
                <a:latin typeface="Calibri"/>
                <a:cs typeface="Calibri"/>
              </a:rPr>
              <a:t>l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spc="-40" dirty="0">
                <a:latin typeface="Calibri"/>
                <a:cs typeface="Calibri"/>
              </a:rPr>
              <a:t>k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30" dirty="0">
                <a:latin typeface="Times New Roman"/>
                <a:cs typeface="Times New Roman"/>
              </a:rPr>
              <a:t> 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20" dirty="0">
                <a:latin typeface="Calibri"/>
                <a:cs typeface="Calibri"/>
              </a:rPr>
              <a:t>n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90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g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spc="20" dirty="0">
                <a:latin typeface="Calibri"/>
                <a:cs typeface="Calibri"/>
              </a:rPr>
              <a:t>j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-40" dirty="0">
                <a:latin typeface="Calibri"/>
                <a:cs typeface="Calibri"/>
              </a:rPr>
              <a:t>k</a:t>
            </a:r>
            <a:r>
              <a:rPr sz="2400" spc="5" dirty="0">
                <a:latin typeface="Calibri"/>
                <a:cs typeface="Calibri"/>
              </a:rPr>
              <a:t>o</a:t>
            </a:r>
            <a:r>
              <a:rPr sz="2400" spc="20" dirty="0">
                <a:latin typeface="Calibri"/>
                <a:cs typeface="Calibri"/>
              </a:rPr>
              <a:t>j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175" dirty="0">
                <a:latin typeface="Times New Roman"/>
                <a:cs typeface="Times New Roman"/>
              </a:rPr>
              <a:t> </a:t>
            </a:r>
            <a:r>
              <a:rPr sz="2400" spc="-90" dirty="0">
                <a:latin typeface="Calibri"/>
                <a:cs typeface="Calibri"/>
              </a:rPr>
              <a:t>r</a:t>
            </a:r>
            <a:r>
              <a:rPr sz="2400" spc="-25" dirty="0">
                <a:latin typeface="Calibri"/>
                <a:cs typeface="Calibri"/>
              </a:rPr>
              <a:t>a</a:t>
            </a:r>
            <a:r>
              <a:rPr sz="2400" spc="30" dirty="0">
                <a:latin typeface="Calibri"/>
                <a:cs typeface="Calibri"/>
              </a:rPr>
              <a:t>s</a:t>
            </a:r>
            <a:r>
              <a:rPr sz="2400" spc="20" dirty="0">
                <a:latin typeface="Calibri"/>
                <a:cs typeface="Calibri"/>
              </a:rPr>
              <a:t>t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-145" dirty="0">
                <a:latin typeface="Times New Roman"/>
                <a:cs typeface="Times New Roman"/>
              </a:rPr>
              <a:t> </a:t>
            </a:r>
            <a:r>
              <a:rPr sz="2400" spc="35" dirty="0">
                <a:latin typeface="Calibri"/>
                <a:cs typeface="Calibri"/>
              </a:rPr>
              <a:t>s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-100" dirty="0">
                <a:latin typeface="Times New Roman"/>
                <a:cs typeface="Times New Roman"/>
              </a:rPr>
              <a:t> </a:t>
            </a:r>
            <a:r>
              <a:rPr sz="2400" spc="10" dirty="0">
                <a:latin typeface="Calibri"/>
                <a:cs typeface="Calibri"/>
              </a:rPr>
              <a:t>p</a:t>
            </a:r>
            <a:r>
              <a:rPr sz="2400" spc="5" dirty="0">
                <a:latin typeface="Calibri"/>
                <a:cs typeface="Calibri"/>
              </a:rPr>
              <a:t>o</a:t>
            </a:r>
            <a:r>
              <a:rPr sz="2400" spc="-90" dirty="0">
                <a:latin typeface="Calibri"/>
                <a:cs typeface="Calibri"/>
              </a:rPr>
              <a:t>r</a:t>
            </a:r>
            <a:r>
              <a:rPr sz="2400" spc="-25" dirty="0">
                <a:latin typeface="Calibri"/>
                <a:cs typeface="Calibri"/>
              </a:rPr>
              <a:t>a</a:t>
            </a:r>
            <a:r>
              <a:rPr sz="2400" spc="30" dirty="0">
                <a:latin typeface="Calibri"/>
                <a:cs typeface="Calibri"/>
              </a:rPr>
              <a:t>s</a:t>
            </a:r>
            <a:r>
              <a:rPr sz="2400" spc="10" dirty="0">
                <a:latin typeface="Calibri"/>
                <a:cs typeface="Calibri"/>
              </a:rPr>
              <a:t>to</a:t>
            </a:r>
            <a:r>
              <a:rPr sz="2400" dirty="0">
                <a:latin typeface="Calibri"/>
                <a:cs typeface="Calibri"/>
              </a:rPr>
              <a:t>m</a:t>
            </a:r>
            <a:r>
              <a:rPr sz="2400" spc="-195" dirty="0">
                <a:latin typeface="Times New Roman"/>
                <a:cs typeface="Times New Roman"/>
              </a:rPr>
              <a:t> </a:t>
            </a:r>
            <a:r>
              <a:rPr sz="2400" spc="15" dirty="0">
                <a:latin typeface="Calibri"/>
                <a:cs typeface="Calibri"/>
              </a:rPr>
              <a:t>f</a:t>
            </a:r>
            <a:r>
              <a:rPr sz="2400" spc="-15" dirty="0">
                <a:latin typeface="Calibri"/>
                <a:cs typeface="Calibri"/>
              </a:rPr>
              <a:t>r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35" dirty="0">
                <a:latin typeface="Calibri"/>
                <a:cs typeface="Calibri"/>
              </a:rPr>
              <a:t>k</a:t>
            </a:r>
            <a:r>
              <a:rPr sz="2400" spc="-35" dirty="0">
                <a:latin typeface="Calibri"/>
                <a:cs typeface="Calibri"/>
              </a:rPr>
              <a:t>v</a:t>
            </a:r>
            <a:r>
              <a:rPr sz="2400" dirty="0">
                <a:latin typeface="Calibri"/>
                <a:cs typeface="Calibri"/>
              </a:rPr>
              <a:t>e</a:t>
            </a:r>
            <a:r>
              <a:rPr sz="2400" spc="20" dirty="0">
                <a:latin typeface="Calibri"/>
                <a:cs typeface="Calibri"/>
              </a:rPr>
              <a:t>n</a:t>
            </a:r>
            <a:r>
              <a:rPr sz="2400" spc="30" dirty="0">
                <a:latin typeface="Calibri"/>
                <a:cs typeface="Calibri"/>
              </a:rPr>
              <a:t>c</a:t>
            </a:r>
            <a:r>
              <a:rPr sz="2400" spc="-30" dirty="0">
                <a:latin typeface="Calibri"/>
                <a:cs typeface="Calibri"/>
              </a:rPr>
              <a:t>i</a:t>
            </a:r>
            <a:r>
              <a:rPr sz="2400" spc="20" dirty="0">
                <a:latin typeface="Calibri"/>
                <a:cs typeface="Calibri"/>
              </a:rPr>
              <a:t>j</a:t>
            </a:r>
            <a:r>
              <a:rPr sz="2400" dirty="0">
                <a:latin typeface="Calibri"/>
                <a:cs typeface="Calibri"/>
              </a:rPr>
              <a:t>e,</a:t>
            </a:r>
            <a:endParaRPr sz="2400">
              <a:latin typeface="Calibri"/>
              <a:cs typeface="Calibri"/>
            </a:endParaRPr>
          </a:p>
          <a:p>
            <a:pPr marL="753110" lvl="1" indent="-344170">
              <a:lnSpc>
                <a:spcPct val="100000"/>
              </a:lnSpc>
              <a:spcBef>
                <a:spcPts val="275"/>
              </a:spcBef>
              <a:buClr>
                <a:srgbClr val="FE8437"/>
              </a:buClr>
              <a:buSzPct val="77083"/>
              <a:buFont typeface="Wingdings"/>
              <a:buChar char=""/>
              <a:tabLst>
                <a:tab pos="753110" algn="l"/>
                <a:tab pos="753745" algn="l"/>
              </a:tabLst>
            </a:pPr>
            <a:r>
              <a:rPr sz="2400" spc="10" dirty="0">
                <a:latin typeface="Calibri"/>
                <a:cs typeface="Calibri"/>
              </a:rPr>
              <a:t>mnogo</a:t>
            </a:r>
            <a:r>
              <a:rPr sz="2400" spc="-95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su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prodorniji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od</a:t>
            </a:r>
            <a:r>
              <a:rPr sz="2400" spc="-10" dirty="0">
                <a:latin typeface="Calibri"/>
                <a:cs typeface="Calibri"/>
              </a:rPr>
              <a:t> zvuka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koji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čujemo.</a:t>
            </a:r>
            <a:endParaRPr sz="2400">
              <a:latin typeface="Calibri"/>
              <a:cs typeface="Calibri"/>
            </a:endParaRPr>
          </a:p>
          <a:p>
            <a:pPr marL="753110" lvl="1" indent="-344170">
              <a:lnSpc>
                <a:spcPct val="100000"/>
              </a:lnSpc>
              <a:spcBef>
                <a:spcPts val="350"/>
              </a:spcBef>
              <a:buClr>
                <a:srgbClr val="FE8437"/>
              </a:buClr>
              <a:buSzPct val="77083"/>
              <a:buFont typeface="Wingdings"/>
              <a:buChar char=""/>
              <a:tabLst>
                <a:tab pos="753110" algn="l"/>
                <a:tab pos="753745" algn="l"/>
                <a:tab pos="1477645" algn="l"/>
                <a:tab pos="2316480" algn="l"/>
                <a:tab pos="4098925" algn="l"/>
                <a:tab pos="5909945" algn="l"/>
                <a:tab pos="7711440" algn="l"/>
              </a:tabLst>
            </a:pPr>
            <a:r>
              <a:rPr sz="2400" spc="10" dirty="0">
                <a:latin typeface="Calibri"/>
                <a:cs typeface="Calibri"/>
              </a:rPr>
              <a:t>zbog</a:t>
            </a:r>
            <a:r>
              <a:rPr sz="2400" spc="10" dirty="0">
                <a:latin typeface="Times New Roman"/>
                <a:cs typeface="Times New Roman"/>
              </a:rPr>
              <a:t>	</a:t>
            </a:r>
            <a:r>
              <a:rPr sz="2400" spc="-25" dirty="0">
                <a:latin typeface="Calibri"/>
                <a:cs typeface="Calibri"/>
              </a:rPr>
              <a:t>velike</a:t>
            </a:r>
            <a:r>
              <a:rPr sz="2400" spc="-25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prodornosti</a:t>
            </a:r>
            <a:r>
              <a:rPr sz="2400" spc="4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</a:t>
            </a:r>
            <a:r>
              <a:rPr sz="2400" dirty="0">
                <a:latin typeface="Times New Roman"/>
                <a:cs typeface="Times New Roman"/>
              </a:rPr>
              <a:t>	</a:t>
            </a:r>
            <a:r>
              <a:rPr sz="2400" spc="-15" dirty="0">
                <a:latin typeface="Calibri"/>
                <a:cs typeface="Calibri"/>
              </a:rPr>
              <a:t>interakcije</a:t>
            </a:r>
            <a:r>
              <a:rPr sz="2400" spc="459" dirty="0">
                <a:latin typeface="Calibri"/>
                <a:cs typeface="Calibri"/>
              </a:rPr>
              <a:t> </a:t>
            </a:r>
            <a:r>
              <a:rPr sz="2400" spc="15" dirty="0">
                <a:latin typeface="Calibri"/>
                <a:cs typeface="Calibri"/>
              </a:rPr>
              <a:t>sa</a:t>
            </a:r>
            <a:r>
              <a:rPr sz="2400" spc="15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materijalnom</a:t>
            </a:r>
            <a:r>
              <a:rPr sz="2400" spc="-10" dirty="0">
                <a:latin typeface="Times New Roman"/>
                <a:cs typeface="Times New Roman"/>
              </a:rPr>
              <a:t>	</a:t>
            </a:r>
            <a:r>
              <a:rPr sz="2400" spc="-10" dirty="0">
                <a:latin typeface="Calibri"/>
                <a:cs typeface="Calibri"/>
              </a:rPr>
              <a:t>sredinom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472801" y="4046852"/>
            <a:ext cx="1052830" cy="3924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400" spc="-15" dirty="0">
                <a:latin typeface="Calibri"/>
                <a:cs typeface="Calibri"/>
              </a:rPr>
              <a:t>(tkivom)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84447" y="4371401"/>
            <a:ext cx="9438005" cy="725805"/>
          </a:xfrm>
          <a:prstGeom prst="rect">
            <a:avLst/>
          </a:prstGeom>
        </p:spPr>
        <p:txBody>
          <a:bodyPr vert="horz" wrap="square" lIns="0" tIns="50165" rIns="0" bIns="0" rtlCol="0">
            <a:spAutoFit/>
          </a:bodyPr>
          <a:lstStyle/>
          <a:p>
            <a:pPr marL="12700" marR="5080">
              <a:lnSpc>
                <a:spcPts val="2630"/>
              </a:lnSpc>
              <a:spcBef>
                <a:spcPts val="395"/>
              </a:spcBef>
              <a:tabLst>
                <a:tab pos="1337310" algn="l"/>
                <a:tab pos="1813560" algn="l"/>
                <a:tab pos="2748280" algn="l"/>
                <a:tab pos="4311650" algn="l"/>
              </a:tabLst>
            </a:pPr>
            <a:r>
              <a:rPr sz="2400" spc="-15" dirty="0">
                <a:latin typeface="Calibri"/>
                <a:cs typeface="Calibri"/>
              </a:rPr>
              <a:t>ultrazvuk</a:t>
            </a:r>
            <a:r>
              <a:rPr sz="2400" spc="-15" dirty="0">
                <a:latin typeface="Times New Roman"/>
                <a:cs typeface="Times New Roman"/>
              </a:rPr>
              <a:t>	</a:t>
            </a:r>
            <a:r>
              <a:rPr sz="2400" spc="15" dirty="0">
                <a:latin typeface="Calibri"/>
                <a:cs typeface="Calibri"/>
              </a:rPr>
              <a:t>se</a:t>
            </a:r>
            <a:r>
              <a:rPr sz="2400" spc="15" dirty="0">
                <a:latin typeface="Times New Roman"/>
                <a:cs typeface="Times New Roman"/>
              </a:rPr>
              <a:t>	</a:t>
            </a:r>
            <a:r>
              <a:rPr sz="2400" spc="-20" dirty="0">
                <a:latin typeface="Calibri"/>
                <a:cs typeface="Calibri"/>
              </a:rPr>
              <a:t>široko	</a:t>
            </a:r>
            <a:r>
              <a:rPr sz="2400" spc="15" dirty="0">
                <a:latin typeface="Calibri"/>
                <a:cs typeface="Calibri"/>
              </a:rPr>
              <a:t>primenjuje</a:t>
            </a:r>
            <a:r>
              <a:rPr sz="2400" spc="15" dirty="0">
                <a:latin typeface="Times New Roman"/>
                <a:cs typeface="Times New Roman"/>
              </a:rPr>
              <a:t>	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2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dijagostičke</a:t>
            </a:r>
            <a:r>
              <a:rPr sz="2400" spc="1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svrhe</a:t>
            </a:r>
            <a:r>
              <a:rPr sz="2400" spc="20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u</a:t>
            </a:r>
            <a:r>
              <a:rPr sz="2400" spc="2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medicini,</a:t>
            </a:r>
            <a:r>
              <a:rPr sz="2400" spc="27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terapiji</a:t>
            </a:r>
            <a:r>
              <a:rPr sz="2400" spc="17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hirurgiji.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29842" y="1121405"/>
            <a:ext cx="6226175" cy="518159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200" spc="10" dirty="0">
                <a:latin typeface="Calibri"/>
                <a:cs typeface="Calibri"/>
              </a:rPr>
              <a:t>P</a:t>
            </a:r>
            <a:r>
              <a:rPr sz="2550" spc="10" dirty="0">
                <a:latin typeface="Calibri"/>
                <a:cs typeface="Calibri"/>
              </a:rPr>
              <a:t>ONAŠANJE</a:t>
            </a:r>
            <a:r>
              <a:rPr sz="2550" spc="60" dirty="0">
                <a:latin typeface="Calibri"/>
                <a:cs typeface="Calibri"/>
              </a:rPr>
              <a:t> </a:t>
            </a:r>
            <a:r>
              <a:rPr sz="2550" dirty="0">
                <a:latin typeface="Calibri"/>
                <a:cs typeface="Calibri"/>
              </a:rPr>
              <a:t>ZVUKA</a:t>
            </a:r>
            <a:r>
              <a:rPr sz="2550" spc="195" dirty="0">
                <a:latin typeface="Calibri"/>
                <a:cs typeface="Calibri"/>
              </a:rPr>
              <a:t> </a:t>
            </a:r>
            <a:r>
              <a:rPr sz="2550" dirty="0">
                <a:latin typeface="Calibri"/>
                <a:cs typeface="Calibri"/>
              </a:rPr>
              <a:t>NA</a:t>
            </a:r>
            <a:r>
              <a:rPr sz="2550" spc="260" dirty="0">
                <a:latin typeface="Calibri"/>
                <a:cs typeface="Calibri"/>
              </a:rPr>
              <a:t> </a:t>
            </a:r>
            <a:r>
              <a:rPr sz="2550" spc="-5" dirty="0">
                <a:latin typeface="Calibri"/>
                <a:cs typeface="Calibri"/>
              </a:rPr>
              <a:t>GRANICI</a:t>
            </a:r>
            <a:r>
              <a:rPr sz="2550" spc="270" dirty="0">
                <a:latin typeface="Calibri"/>
                <a:cs typeface="Calibri"/>
              </a:rPr>
              <a:t> </a:t>
            </a:r>
            <a:r>
              <a:rPr sz="2550" spc="-10" dirty="0">
                <a:latin typeface="Calibri"/>
                <a:cs typeface="Calibri"/>
              </a:rPr>
              <a:t>DVE</a:t>
            </a:r>
            <a:r>
              <a:rPr sz="2550" spc="-30" dirty="0">
                <a:latin typeface="Calibri"/>
                <a:cs typeface="Calibri"/>
              </a:rPr>
              <a:t> </a:t>
            </a:r>
            <a:r>
              <a:rPr sz="2550" spc="5" dirty="0">
                <a:latin typeface="Calibri"/>
                <a:cs typeface="Calibri"/>
              </a:rPr>
              <a:t>SREDINE</a:t>
            </a:r>
            <a:endParaRPr sz="255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6825" y="1848221"/>
            <a:ext cx="10477500" cy="3686175"/>
          </a:xfrm>
          <a:custGeom>
            <a:avLst/>
            <a:gdLst/>
            <a:ahLst/>
            <a:cxnLst/>
            <a:rect l="l" t="t" r="r" b="b"/>
            <a:pathLst>
              <a:path w="10477500" h="3686175">
                <a:moveTo>
                  <a:pt x="0" y="3685671"/>
                </a:moveTo>
                <a:lnTo>
                  <a:pt x="10477499" y="3685671"/>
                </a:lnTo>
                <a:lnTo>
                  <a:pt x="10477499" y="0"/>
                </a:lnTo>
                <a:lnTo>
                  <a:pt x="0" y="0"/>
                </a:lnTo>
                <a:lnTo>
                  <a:pt x="0" y="3685671"/>
                </a:lnTo>
                <a:close/>
              </a:path>
            </a:pathLst>
          </a:custGeom>
          <a:ln w="12700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642620" indent="-276225">
              <a:lnSpc>
                <a:spcPct val="100000"/>
              </a:lnSpc>
              <a:spcBef>
                <a:spcPts val="12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642620" algn="l"/>
              </a:tabLst>
            </a:pPr>
            <a:r>
              <a:rPr spc="5" dirty="0"/>
              <a:t>Kada</a:t>
            </a:r>
            <a:r>
              <a:rPr spc="-70" dirty="0"/>
              <a:t> </a:t>
            </a:r>
            <a:r>
              <a:rPr spc="5" dirty="0"/>
              <a:t>zvuk</a:t>
            </a:r>
            <a:r>
              <a:rPr spc="-100" dirty="0"/>
              <a:t> </a:t>
            </a:r>
            <a:r>
              <a:rPr spc="5" dirty="0"/>
              <a:t>naiđe</a:t>
            </a:r>
            <a:r>
              <a:rPr spc="-25" dirty="0"/>
              <a:t> </a:t>
            </a:r>
            <a:r>
              <a:rPr spc="5" dirty="0"/>
              <a:t>na</a:t>
            </a:r>
            <a:r>
              <a:rPr spc="10" dirty="0"/>
              <a:t> </a:t>
            </a:r>
            <a:r>
              <a:rPr spc="-15" dirty="0"/>
              <a:t>granicu </a:t>
            </a:r>
            <a:r>
              <a:rPr spc="-10" dirty="0"/>
              <a:t>dveju</a:t>
            </a:r>
            <a:r>
              <a:rPr spc="-15" dirty="0"/>
              <a:t> </a:t>
            </a:r>
            <a:r>
              <a:rPr spc="5" dirty="0"/>
              <a:t>homogenih</a:t>
            </a:r>
            <a:r>
              <a:rPr spc="-85" dirty="0"/>
              <a:t> </a:t>
            </a:r>
            <a:r>
              <a:rPr spc="-5" dirty="0"/>
              <a:t>sredina</a:t>
            </a:r>
            <a:r>
              <a:rPr spc="-70" dirty="0"/>
              <a:t> </a:t>
            </a:r>
            <a:r>
              <a:rPr spc="-15" dirty="0"/>
              <a:t>različitih</a:t>
            </a:r>
            <a:r>
              <a:rPr spc="60" dirty="0"/>
              <a:t> </a:t>
            </a:r>
            <a:r>
              <a:rPr dirty="0"/>
              <a:t>akustičkih</a:t>
            </a:r>
            <a:r>
              <a:rPr spc="-85" dirty="0"/>
              <a:t> </a:t>
            </a:r>
            <a:r>
              <a:rPr dirty="0"/>
              <a:t>impedanci,</a:t>
            </a:r>
            <a:r>
              <a:rPr spc="-60" dirty="0"/>
              <a:t> </a:t>
            </a:r>
            <a:r>
              <a:rPr spc="-5" dirty="0"/>
              <a:t>jedan deo</a:t>
            </a:r>
            <a:r>
              <a:rPr spc="-20" dirty="0"/>
              <a:t> </a:t>
            </a:r>
            <a:r>
              <a:rPr spc="-5" dirty="0"/>
              <a:t>će</a:t>
            </a:r>
          </a:p>
          <a:p>
            <a:pPr marL="641985">
              <a:lnSpc>
                <a:spcPct val="100000"/>
              </a:lnSpc>
              <a:spcBef>
                <a:spcPts val="5"/>
              </a:spcBef>
            </a:pPr>
            <a:r>
              <a:rPr spc="25" dirty="0"/>
              <a:t>se</a:t>
            </a:r>
            <a:r>
              <a:rPr spc="-30" dirty="0"/>
              <a:t> </a:t>
            </a:r>
            <a:r>
              <a:rPr spc="-15" dirty="0"/>
              <a:t>vratiti</a:t>
            </a:r>
            <a:r>
              <a:rPr spc="-10" dirty="0"/>
              <a:t> </a:t>
            </a:r>
            <a:r>
              <a:rPr spc="10" dirty="0"/>
              <a:t>u</a:t>
            </a:r>
            <a:r>
              <a:rPr spc="-5" dirty="0"/>
              <a:t> sredinu</a:t>
            </a:r>
            <a:r>
              <a:rPr spc="-85" dirty="0"/>
              <a:t> </a:t>
            </a:r>
            <a:r>
              <a:rPr spc="-5" dirty="0"/>
              <a:t>iz</a:t>
            </a:r>
            <a:r>
              <a:rPr spc="-45" dirty="0"/>
              <a:t> </a:t>
            </a:r>
            <a:r>
              <a:rPr spc="-30" dirty="0"/>
              <a:t>koje</a:t>
            </a:r>
            <a:r>
              <a:rPr spc="50" dirty="0"/>
              <a:t> </a:t>
            </a:r>
            <a:r>
              <a:rPr dirty="0"/>
              <a:t>dolazi</a:t>
            </a:r>
            <a:r>
              <a:rPr spc="-15" dirty="0"/>
              <a:t> </a:t>
            </a:r>
            <a:r>
              <a:rPr spc="-10" dirty="0"/>
              <a:t>(refleksija),</a:t>
            </a:r>
            <a:r>
              <a:rPr spc="-50" dirty="0"/>
              <a:t> </a:t>
            </a:r>
            <a:r>
              <a:rPr dirty="0"/>
              <a:t>dok</a:t>
            </a:r>
            <a:r>
              <a:rPr spc="-20" dirty="0"/>
              <a:t> </a:t>
            </a:r>
            <a:r>
              <a:rPr spc="-5" dirty="0"/>
              <a:t>će</a:t>
            </a:r>
            <a:r>
              <a:rPr spc="45" dirty="0"/>
              <a:t> </a:t>
            </a:r>
            <a:r>
              <a:rPr dirty="0"/>
              <a:t>drugi</a:t>
            </a:r>
            <a:r>
              <a:rPr spc="-5" dirty="0"/>
              <a:t> deo</a:t>
            </a:r>
            <a:r>
              <a:rPr spc="-15" dirty="0"/>
              <a:t> preći</a:t>
            </a:r>
            <a:r>
              <a:rPr spc="-5" dirty="0"/>
              <a:t> </a:t>
            </a:r>
            <a:r>
              <a:rPr spc="10" dirty="0"/>
              <a:t>u</a:t>
            </a:r>
            <a:r>
              <a:rPr spc="-10" dirty="0"/>
              <a:t> </a:t>
            </a:r>
            <a:r>
              <a:rPr dirty="0"/>
              <a:t>drugu</a:t>
            </a:r>
            <a:r>
              <a:rPr spc="-10" dirty="0"/>
              <a:t> </a:t>
            </a:r>
            <a:r>
              <a:rPr spc="-5" dirty="0"/>
              <a:t>sredinu</a:t>
            </a:r>
            <a:r>
              <a:rPr spc="-85" dirty="0"/>
              <a:t> </a:t>
            </a:r>
            <a:r>
              <a:rPr spc="-5" dirty="0"/>
              <a:t>(transmisija).</a:t>
            </a:r>
          </a:p>
          <a:p>
            <a:pPr marL="641985" marR="175895" indent="-276225">
              <a:lnSpc>
                <a:spcPct val="100000"/>
              </a:lnSpc>
              <a:spcBef>
                <a:spcPts val="60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642620" algn="l"/>
              </a:tabLst>
            </a:pPr>
            <a:r>
              <a:rPr spc="5" dirty="0"/>
              <a:t>Odnos </a:t>
            </a:r>
            <a:r>
              <a:rPr spc="10" dirty="0"/>
              <a:t>između </a:t>
            </a:r>
            <a:r>
              <a:rPr spc="-15" dirty="0"/>
              <a:t>enerija </a:t>
            </a:r>
            <a:r>
              <a:rPr spc="-10" dirty="0"/>
              <a:t>reflektovanog </a:t>
            </a:r>
            <a:r>
              <a:rPr spc="5" dirty="0"/>
              <a:t>i </a:t>
            </a:r>
            <a:r>
              <a:rPr dirty="0"/>
              <a:t>transmitovanog </a:t>
            </a:r>
            <a:r>
              <a:rPr spc="-10" dirty="0"/>
              <a:t>dela </a:t>
            </a:r>
            <a:r>
              <a:rPr spc="10" dirty="0"/>
              <a:t>talasa </a:t>
            </a:r>
            <a:r>
              <a:rPr spc="5" dirty="0"/>
              <a:t>zavisiće </a:t>
            </a:r>
            <a:r>
              <a:rPr dirty="0"/>
              <a:t>od </a:t>
            </a:r>
            <a:r>
              <a:rPr spc="5" dirty="0"/>
              <a:t>odnosa </a:t>
            </a:r>
            <a:r>
              <a:rPr spc="-5" dirty="0"/>
              <a:t>akustičkih </a:t>
            </a:r>
            <a:r>
              <a:rPr dirty="0"/>
              <a:t> </a:t>
            </a:r>
            <a:r>
              <a:rPr spc="5" dirty="0"/>
              <a:t>impedansa.</a:t>
            </a:r>
            <a:r>
              <a:rPr spc="-140" dirty="0"/>
              <a:t> </a:t>
            </a:r>
            <a:r>
              <a:rPr dirty="0"/>
              <a:t>Pri</a:t>
            </a:r>
            <a:r>
              <a:rPr spc="-5" dirty="0"/>
              <a:t> </a:t>
            </a:r>
            <a:r>
              <a:rPr spc="-10" dirty="0"/>
              <a:t>većim</a:t>
            </a:r>
            <a:r>
              <a:rPr spc="40" dirty="0"/>
              <a:t> </a:t>
            </a:r>
            <a:r>
              <a:rPr spc="-5" dirty="0"/>
              <a:t>razlikama</a:t>
            </a:r>
            <a:r>
              <a:rPr spc="-145" dirty="0"/>
              <a:t> </a:t>
            </a:r>
            <a:r>
              <a:rPr dirty="0"/>
              <a:t>akustičkih</a:t>
            </a:r>
            <a:r>
              <a:rPr spc="-85" dirty="0"/>
              <a:t> </a:t>
            </a:r>
            <a:r>
              <a:rPr spc="5" dirty="0"/>
              <a:t>impedansi</a:t>
            </a:r>
            <a:r>
              <a:rPr spc="-85" dirty="0"/>
              <a:t> </a:t>
            </a:r>
            <a:r>
              <a:rPr spc="-15" dirty="0"/>
              <a:t>veći</a:t>
            </a:r>
            <a:r>
              <a:rPr spc="-5" dirty="0"/>
              <a:t> deo</a:t>
            </a:r>
            <a:r>
              <a:rPr spc="-15" dirty="0"/>
              <a:t> </a:t>
            </a:r>
            <a:r>
              <a:rPr spc="-10" dirty="0"/>
              <a:t>energije</a:t>
            </a:r>
            <a:r>
              <a:rPr spc="-25" dirty="0"/>
              <a:t> </a:t>
            </a:r>
            <a:r>
              <a:rPr dirty="0"/>
              <a:t>zvuka</a:t>
            </a:r>
            <a:r>
              <a:rPr spc="-60" dirty="0"/>
              <a:t> </a:t>
            </a:r>
            <a:r>
              <a:rPr spc="-5" dirty="0"/>
              <a:t>će</a:t>
            </a:r>
            <a:r>
              <a:rPr spc="-30" dirty="0"/>
              <a:t> </a:t>
            </a:r>
            <a:r>
              <a:rPr spc="25" dirty="0"/>
              <a:t>se</a:t>
            </a:r>
            <a:r>
              <a:rPr spc="-30" dirty="0"/>
              <a:t> </a:t>
            </a:r>
            <a:r>
              <a:rPr spc="-10" dirty="0"/>
              <a:t>reflektovati,</a:t>
            </a:r>
            <a:r>
              <a:rPr spc="-55" dirty="0"/>
              <a:t> </a:t>
            </a:r>
            <a:r>
              <a:rPr spc="10" dirty="0"/>
              <a:t>a </a:t>
            </a:r>
            <a:r>
              <a:rPr spc="-434" dirty="0"/>
              <a:t> </a:t>
            </a:r>
            <a:r>
              <a:rPr spc="5" dirty="0"/>
              <a:t>manji</a:t>
            </a:r>
            <a:r>
              <a:rPr spc="-100" dirty="0"/>
              <a:t> </a:t>
            </a:r>
            <a:r>
              <a:rPr dirty="0"/>
              <a:t>transmitovati.</a:t>
            </a:r>
          </a:p>
          <a:p>
            <a:pPr marL="642620" indent="-276225">
              <a:lnSpc>
                <a:spcPct val="100000"/>
              </a:lnSpc>
              <a:spcBef>
                <a:spcPts val="610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642620" algn="l"/>
              </a:tabLst>
            </a:pPr>
            <a:r>
              <a:rPr spc="10" dirty="0"/>
              <a:t>R</a:t>
            </a:r>
            <a:r>
              <a:rPr spc="-70" dirty="0"/>
              <a:t> </a:t>
            </a:r>
            <a:r>
              <a:rPr spc="10" dirty="0"/>
              <a:t>–</a:t>
            </a:r>
            <a:r>
              <a:rPr spc="15" dirty="0"/>
              <a:t> </a:t>
            </a:r>
            <a:r>
              <a:rPr spc="-20" dirty="0"/>
              <a:t>koeficijent</a:t>
            </a:r>
            <a:r>
              <a:rPr spc="45" dirty="0"/>
              <a:t> </a:t>
            </a:r>
            <a:r>
              <a:rPr spc="-10" dirty="0"/>
              <a:t>refleksije</a:t>
            </a:r>
          </a:p>
          <a:p>
            <a:pPr marL="642620" indent="-276225">
              <a:lnSpc>
                <a:spcPct val="100000"/>
              </a:lnSpc>
              <a:spcBef>
                <a:spcPts val="60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642620" algn="l"/>
              </a:tabLst>
            </a:pPr>
            <a:r>
              <a:rPr spc="10" dirty="0"/>
              <a:t>T</a:t>
            </a:r>
            <a:r>
              <a:rPr spc="-25" dirty="0"/>
              <a:t> </a:t>
            </a:r>
            <a:r>
              <a:rPr spc="10" dirty="0"/>
              <a:t>–</a:t>
            </a:r>
            <a:r>
              <a:rPr spc="-50" dirty="0"/>
              <a:t> </a:t>
            </a:r>
            <a:r>
              <a:rPr spc="-20" dirty="0"/>
              <a:t>koeficijent</a:t>
            </a:r>
            <a:r>
              <a:rPr spc="55" dirty="0"/>
              <a:t> </a:t>
            </a:r>
            <a:r>
              <a:rPr spc="-5" dirty="0"/>
              <a:t>transmisije:</a:t>
            </a:r>
            <a:r>
              <a:rPr spc="-100" dirty="0"/>
              <a:t> </a:t>
            </a:r>
            <a:r>
              <a:rPr dirty="0"/>
              <a:t>R+T=1</a:t>
            </a:r>
          </a:p>
          <a:p>
            <a:pPr marL="641985" marR="30480" indent="-276225">
              <a:lnSpc>
                <a:spcPct val="100000"/>
              </a:lnSpc>
              <a:spcBef>
                <a:spcPts val="60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642620" algn="l"/>
              </a:tabLst>
            </a:pPr>
            <a:r>
              <a:rPr spc="5" dirty="0"/>
              <a:t>Odnos amplituda </a:t>
            </a:r>
            <a:r>
              <a:rPr spc="-10" dirty="0"/>
              <a:t>reflektovanog </a:t>
            </a:r>
            <a:r>
              <a:rPr dirty="0"/>
              <a:t>odnosno transmitovanog </a:t>
            </a:r>
            <a:r>
              <a:rPr spc="10" dirty="0"/>
              <a:t>talasa </a:t>
            </a:r>
            <a:r>
              <a:rPr spc="5" dirty="0"/>
              <a:t>i </a:t>
            </a:r>
            <a:r>
              <a:rPr dirty="0"/>
              <a:t>upadnog </a:t>
            </a:r>
            <a:r>
              <a:rPr spc="10" dirty="0"/>
              <a:t>talasa </a:t>
            </a:r>
            <a:r>
              <a:rPr spc="20" dirty="0"/>
              <a:t>za </a:t>
            </a:r>
            <a:r>
              <a:rPr dirty="0"/>
              <a:t>jednostavan </a:t>
            </a:r>
            <a:r>
              <a:rPr spc="5" dirty="0"/>
              <a:t> </a:t>
            </a:r>
            <a:r>
              <a:rPr dirty="0"/>
              <a:t>slučaj kada </a:t>
            </a:r>
            <a:r>
              <a:rPr spc="5" dirty="0"/>
              <a:t>talas pada </a:t>
            </a:r>
            <a:r>
              <a:rPr dirty="0"/>
              <a:t>normalno </a:t>
            </a:r>
            <a:r>
              <a:rPr spc="5" dirty="0"/>
              <a:t>na </a:t>
            </a:r>
            <a:r>
              <a:rPr spc="-15" dirty="0"/>
              <a:t>graničnu </a:t>
            </a:r>
            <a:r>
              <a:rPr spc="-10" dirty="0"/>
              <a:t>površ </a:t>
            </a:r>
            <a:r>
              <a:rPr spc="10" dirty="0"/>
              <a:t>između </a:t>
            </a:r>
            <a:r>
              <a:rPr spc="-15" dirty="0"/>
              <a:t>dveju </a:t>
            </a:r>
            <a:r>
              <a:rPr spc="-5" dirty="0"/>
              <a:t>sredina akustičkih </a:t>
            </a:r>
            <a:r>
              <a:rPr spc="5" dirty="0"/>
              <a:t>impedansi </a:t>
            </a:r>
            <a:r>
              <a:rPr spc="25" dirty="0"/>
              <a:t>Z</a:t>
            </a:r>
            <a:r>
              <a:rPr sz="1875" spc="37" baseline="-13333" dirty="0"/>
              <a:t>1 </a:t>
            </a:r>
            <a:r>
              <a:rPr sz="2000" spc="5" dirty="0"/>
              <a:t>i </a:t>
            </a:r>
            <a:r>
              <a:rPr sz="2000" spc="-440" dirty="0"/>
              <a:t> </a:t>
            </a:r>
            <a:r>
              <a:rPr sz="2000" spc="25" dirty="0"/>
              <a:t>Z</a:t>
            </a:r>
            <a:r>
              <a:rPr sz="1875" spc="37" baseline="-13333" dirty="0"/>
              <a:t>2</a:t>
            </a:r>
            <a:r>
              <a:rPr sz="1875" spc="-52" baseline="-13333" dirty="0"/>
              <a:t> </a:t>
            </a:r>
            <a:r>
              <a:rPr sz="2000" dirty="0"/>
              <a:t>može</a:t>
            </a:r>
            <a:r>
              <a:rPr sz="2000" spc="-114" dirty="0"/>
              <a:t> </a:t>
            </a:r>
            <a:r>
              <a:rPr sz="2000" spc="25" dirty="0"/>
              <a:t>se</a:t>
            </a:r>
            <a:r>
              <a:rPr sz="2000" spc="-40" dirty="0"/>
              <a:t> </a:t>
            </a:r>
            <a:r>
              <a:rPr sz="2000" spc="-10" dirty="0"/>
              <a:t>odrediti</a:t>
            </a:r>
            <a:r>
              <a:rPr sz="2000" spc="-20" dirty="0"/>
              <a:t> </a:t>
            </a:r>
            <a:r>
              <a:rPr sz="2000" spc="-5" dirty="0"/>
              <a:t>iz</a:t>
            </a:r>
            <a:r>
              <a:rPr sz="2000" spc="25" dirty="0"/>
              <a:t> </a:t>
            </a:r>
            <a:r>
              <a:rPr sz="2000" spc="-5" dirty="0"/>
              <a:t>sldećih</a:t>
            </a:r>
            <a:r>
              <a:rPr sz="2000" spc="-20" dirty="0"/>
              <a:t> </a:t>
            </a:r>
            <a:r>
              <a:rPr sz="2000" spc="-5" dirty="0"/>
              <a:t>izraza</a:t>
            </a:r>
            <a:endParaRPr sz="2000"/>
          </a:p>
        </p:txBody>
      </p:sp>
      <p:sp>
        <p:nvSpPr>
          <p:cNvPr id="5" name="object 5"/>
          <p:cNvSpPr/>
          <p:nvPr/>
        </p:nvSpPr>
        <p:spPr>
          <a:xfrm>
            <a:off x="5073030" y="6183105"/>
            <a:ext cx="264795" cy="0"/>
          </a:xfrm>
          <a:custGeom>
            <a:avLst/>
            <a:gdLst/>
            <a:ahLst/>
            <a:cxnLst/>
            <a:rect l="l" t="t" r="r" b="b"/>
            <a:pathLst>
              <a:path w="264795">
                <a:moveTo>
                  <a:pt x="0" y="0"/>
                </a:moveTo>
                <a:lnTo>
                  <a:pt x="264657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576956" y="6183105"/>
            <a:ext cx="649605" cy="0"/>
          </a:xfrm>
          <a:custGeom>
            <a:avLst/>
            <a:gdLst/>
            <a:ahLst/>
            <a:cxnLst/>
            <a:rect l="l" t="t" r="r" b="b"/>
            <a:pathLst>
              <a:path w="649604">
                <a:moveTo>
                  <a:pt x="0" y="0"/>
                </a:moveTo>
                <a:lnTo>
                  <a:pt x="649345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6657471" y="6183105"/>
            <a:ext cx="260350" cy="0"/>
          </a:xfrm>
          <a:custGeom>
            <a:avLst/>
            <a:gdLst/>
            <a:ahLst/>
            <a:cxnLst/>
            <a:rect l="l" t="t" r="r" b="b"/>
            <a:pathLst>
              <a:path w="260350">
                <a:moveTo>
                  <a:pt x="0" y="0"/>
                </a:moveTo>
                <a:lnTo>
                  <a:pt x="259841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157222" y="6183105"/>
            <a:ext cx="648970" cy="0"/>
          </a:xfrm>
          <a:custGeom>
            <a:avLst/>
            <a:gdLst/>
            <a:ahLst/>
            <a:cxnLst/>
            <a:rect l="l" t="t" r="r" b="b"/>
            <a:pathLst>
              <a:path w="648970">
                <a:moveTo>
                  <a:pt x="0" y="0"/>
                </a:moveTo>
                <a:lnTo>
                  <a:pt x="648827" y="0"/>
                </a:lnTo>
              </a:path>
            </a:pathLst>
          </a:custGeom>
          <a:ln w="10518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053079" y="5836986"/>
            <a:ext cx="1300480" cy="67437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535"/>
              </a:spcBef>
            </a:pPr>
            <a:r>
              <a:rPr sz="1700" i="1" spc="-215" dirty="0">
                <a:latin typeface="Times New Roman"/>
                <a:cs typeface="Times New Roman"/>
              </a:rPr>
              <a:t>A</a:t>
            </a:r>
            <a:r>
              <a:rPr sz="1425" i="1" spc="22" baseline="-17543" dirty="0">
                <a:latin typeface="Times New Roman"/>
                <a:cs typeface="Times New Roman"/>
              </a:rPr>
              <a:t>R</a:t>
            </a:r>
            <a:r>
              <a:rPr sz="1425" i="1" baseline="-17543" dirty="0">
                <a:latin typeface="Times New Roman"/>
                <a:cs typeface="Times New Roman"/>
              </a:rPr>
              <a:t>   </a:t>
            </a:r>
            <a:r>
              <a:rPr sz="1425" i="1" spc="-75" baseline="-17543" dirty="0">
                <a:latin typeface="Times New Roman"/>
                <a:cs typeface="Times New Roman"/>
              </a:rPr>
              <a:t> </a:t>
            </a:r>
            <a:r>
              <a:rPr sz="2550" spc="22" baseline="-29411" dirty="0">
                <a:latin typeface="Symbol"/>
                <a:cs typeface="Symbol"/>
              </a:rPr>
              <a:t></a:t>
            </a:r>
            <a:r>
              <a:rPr sz="2550" spc="187" baseline="-29411" dirty="0">
                <a:latin typeface="Times New Roman"/>
                <a:cs typeface="Times New Roman"/>
              </a:rPr>
              <a:t> </a:t>
            </a:r>
            <a:r>
              <a:rPr sz="1700" i="1" spc="100" dirty="0">
                <a:latin typeface="Times New Roman"/>
                <a:cs typeface="Times New Roman"/>
              </a:rPr>
              <a:t>Z</a:t>
            </a:r>
            <a:r>
              <a:rPr sz="1425" spc="15" baseline="-17543" dirty="0">
                <a:latin typeface="Times New Roman"/>
                <a:cs typeface="Times New Roman"/>
              </a:rPr>
              <a:t>2</a:t>
            </a:r>
            <a:r>
              <a:rPr sz="1425" baseline="-17543" dirty="0">
                <a:latin typeface="Times New Roman"/>
                <a:cs typeface="Times New Roman"/>
              </a:rPr>
              <a:t> </a:t>
            </a:r>
            <a:r>
              <a:rPr sz="1425" spc="15" baseline="-17543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Symbol"/>
                <a:cs typeface="Symbol"/>
              </a:rPr>
              <a:t></a:t>
            </a:r>
            <a:r>
              <a:rPr sz="1700" spc="-100" dirty="0">
                <a:latin typeface="Times New Roman"/>
                <a:cs typeface="Times New Roman"/>
              </a:rPr>
              <a:t> </a:t>
            </a:r>
            <a:r>
              <a:rPr sz="1700" i="1" spc="25" dirty="0">
                <a:latin typeface="Times New Roman"/>
                <a:cs typeface="Times New Roman"/>
              </a:rPr>
              <a:t>Z</a:t>
            </a:r>
            <a:r>
              <a:rPr sz="1425" spc="15" baseline="-17543" dirty="0">
                <a:latin typeface="Times New Roman"/>
                <a:cs typeface="Times New Roman"/>
              </a:rPr>
              <a:t>1</a:t>
            </a:r>
            <a:r>
              <a:rPr sz="1425" baseline="-17543" dirty="0">
                <a:latin typeface="Times New Roman"/>
                <a:cs typeface="Times New Roman"/>
              </a:rPr>
              <a:t> </a:t>
            </a:r>
            <a:r>
              <a:rPr sz="1425" spc="-97" baseline="-17543" dirty="0">
                <a:latin typeface="Times New Roman"/>
                <a:cs typeface="Times New Roman"/>
              </a:rPr>
              <a:t> </a:t>
            </a:r>
            <a:r>
              <a:rPr sz="2550" spc="7" baseline="-29411" dirty="0">
                <a:latin typeface="Times New Roman"/>
                <a:cs typeface="Times New Roman"/>
              </a:rPr>
              <a:t>,</a:t>
            </a:r>
            <a:endParaRPr sz="2550" baseline="-29411">
              <a:latin typeface="Times New Roman"/>
              <a:cs typeface="Times New Roman"/>
            </a:endParaRPr>
          </a:p>
          <a:p>
            <a:pPr marL="61594">
              <a:lnSpc>
                <a:spcPts val="1545"/>
              </a:lnSpc>
              <a:spcBef>
                <a:spcPts val="439"/>
              </a:spcBef>
              <a:tabLst>
                <a:tab pos="547370" algn="l"/>
              </a:tabLst>
            </a:pPr>
            <a:r>
              <a:rPr sz="1700" i="1" spc="15" dirty="0">
                <a:latin typeface="Times New Roman"/>
                <a:cs typeface="Times New Roman"/>
              </a:rPr>
              <a:t>A	Z </a:t>
            </a:r>
            <a:r>
              <a:rPr sz="1700" i="1" spc="6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Symbol"/>
                <a:cs typeface="Symbol"/>
              </a:rPr>
              <a:t></a:t>
            </a:r>
            <a:r>
              <a:rPr sz="1700" spc="-100" dirty="0">
                <a:latin typeface="Times New Roman"/>
                <a:cs typeface="Times New Roman"/>
              </a:rPr>
              <a:t> </a:t>
            </a:r>
            <a:r>
              <a:rPr sz="1700" i="1" spc="15" dirty="0">
                <a:latin typeface="Times New Roman"/>
                <a:cs typeface="Times New Roman"/>
              </a:rPr>
              <a:t>Z</a:t>
            </a:r>
            <a:endParaRPr sz="1700">
              <a:latin typeface="Times New Roman"/>
              <a:cs typeface="Times New Roman"/>
            </a:endParaRPr>
          </a:p>
          <a:p>
            <a:pPr marL="166370">
              <a:lnSpc>
                <a:spcPts val="645"/>
              </a:lnSpc>
              <a:tabLst>
                <a:tab pos="671195" algn="l"/>
                <a:tab pos="1081405" algn="l"/>
              </a:tabLst>
            </a:pPr>
            <a:r>
              <a:rPr sz="950" spc="10" dirty="0">
                <a:latin typeface="Times New Roman"/>
                <a:cs typeface="Times New Roman"/>
              </a:rPr>
              <a:t>0	1	2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651634" y="5900101"/>
            <a:ext cx="240665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1700" i="1" spc="-140" dirty="0">
                <a:latin typeface="Times New Roman"/>
                <a:cs typeface="Times New Roman"/>
              </a:rPr>
              <a:t>A</a:t>
            </a:r>
            <a:r>
              <a:rPr sz="1425" i="1" spc="-209" baseline="-17543" dirty="0">
                <a:latin typeface="Times New Roman"/>
                <a:cs typeface="Times New Roman"/>
              </a:rPr>
              <a:t>T</a:t>
            </a:r>
            <a:endParaRPr sz="1425" baseline="-17543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290190" y="5900101"/>
            <a:ext cx="377190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sz="1700" spc="30" dirty="0">
                <a:latin typeface="Times New Roman"/>
                <a:cs typeface="Times New Roman"/>
              </a:rPr>
              <a:t>2</a:t>
            </a:r>
            <a:r>
              <a:rPr sz="1700" i="1" spc="30" dirty="0">
                <a:latin typeface="Times New Roman"/>
                <a:cs typeface="Times New Roman"/>
              </a:rPr>
              <a:t>Z</a:t>
            </a:r>
            <a:r>
              <a:rPr sz="1425" spc="44" baseline="-17543" dirty="0">
                <a:latin typeface="Times New Roman"/>
                <a:cs typeface="Times New Roman"/>
              </a:rPr>
              <a:t>1</a:t>
            </a:r>
            <a:endParaRPr sz="1425" baseline="-17543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790311" y="6336978"/>
            <a:ext cx="8763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10" dirty="0">
                <a:latin typeface="Times New Roman"/>
                <a:cs typeface="Times New Roman"/>
              </a:rPr>
              <a:t>0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285992" y="6336978"/>
            <a:ext cx="8763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10" dirty="0">
                <a:latin typeface="Times New Roman"/>
                <a:cs typeface="Times New Roman"/>
              </a:rPr>
              <a:t>1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685535" y="6203628"/>
            <a:ext cx="1024890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488950" algn="l"/>
              </a:tabLst>
            </a:pPr>
            <a:r>
              <a:rPr sz="1700" i="1" spc="15" dirty="0">
                <a:latin typeface="Times New Roman"/>
                <a:cs typeface="Times New Roman"/>
              </a:rPr>
              <a:t>A	Z </a:t>
            </a:r>
            <a:r>
              <a:rPr sz="1700" i="1" spc="60" dirty="0">
                <a:latin typeface="Times New Roman"/>
                <a:cs typeface="Times New Roman"/>
              </a:rPr>
              <a:t> </a:t>
            </a:r>
            <a:r>
              <a:rPr sz="1700" spc="15" dirty="0">
                <a:latin typeface="Symbol"/>
                <a:cs typeface="Symbol"/>
              </a:rPr>
              <a:t></a:t>
            </a:r>
            <a:r>
              <a:rPr sz="1700" spc="-100" dirty="0">
                <a:latin typeface="Times New Roman"/>
                <a:cs typeface="Times New Roman"/>
              </a:rPr>
              <a:t> </a:t>
            </a:r>
            <a:r>
              <a:rPr sz="1700" i="1" spc="15" dirty="0">
                <a:latin typeface="Times New Roman"/>
                <a:cs typeface="Times New Roman"/>
              </a:rPr>
              <a:t>Z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95829" y="6336978"/>
            <a:ext cx="87630" cy="1746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950" spc="10" dirty="0">
                <a:latin typeface="Times New Roman"/>
                <a:cs typeface="Times New Roman"/>
              </a:rPr>
              <a:t>2</a:t>
            </a:r>
            <a:endParaRPr sz="9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827012" y="6046155"/>
            <a:ext cx="80645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700" spc="5" dirty="0">
                <a:latin typeface="Times New Roman"/>
                <a:cs typeface="Times New Roman"/>
              </a:rPr>
              <a:t>,</a:t>
            </a:r>
            <a:endParaRPr sz="1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968749" y="6032499"/>
            <a:ext cx="146050" cy="2889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700" spc="15" dirty="0">
                <a:latin typeface="Symbol"/>
                <a:cs typeface="Symbol"/>
              </a:rPr>
              <a:t></a:t>
            </a:r>
            <a:endParaRPr sz="170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917571" y="609277"/>
            <a:ext cx="3566160" cy="7010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pc="5" dirty="0"/>
              <a:t>Doplerov</a:t>
            </a:r>
            <a:r>
              <a:rPr spc="-245" dirty="0"/>
              <a:t> </a:t>
            </a:r>
            <a:r>
              <a:rPr spc="-50" dirty="0"/>
              <a:t>efekat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06802" y="2833777"/>
            <a:ext cx="4477506" cy="335820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7619620" y="3188903"/>
            <a:ext cx="2986405" cy="1673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52425" algn="l"/>
              </a:tabLst>
            </a:pPr>
            <a:r>
              <a:rPr sz="1800" dirty="0">
                <a:latin typeface="Symbol"/>
                <a:cs typeface="Symbol"/>
              </a:rPr>
              <a:t></a:t>
            </a:r>
            <a:r>
              <a:rPr sz="1800" dirty="0">
                <a:latin typeface="Times New Roman"/>
                <a:cs typeface="Times New Roman"/>
              </a:rPr>
              <a:t>	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spc="85" dirty="0">
                <a:latin typeface="Cambria"/>
                <a:cs typeface="Cambria"/>
              </a:rPr>
              <a:t> </a:t>
            </a:r>
            <a:r>
              <a:rPr sz="1800" spc="45" dirty="0">
                <a:latin typeface="Cambria"/>
                <a:cs typeface="Cambria"/>
              </a:rPr>
              <a:t>f</a:t>
            </a:r>
            <a:r>
              <a:rPr sz="1800" spc="80" dirty="0">
                <a:latin typeface="Cambria"/>
                <a:cs typeface="Cambria"/>
              </a:rPr>
              <a:t>r</a:t>
            </a:r>
            <a:r>
              <a:rPr sz="1800" spc="70" dirty="0">
                <a:latin typeface="Cambria"/>
                <a:cs typeface="Cambria"/>
              </a:rPr>
              <a:t>e</a:t>
            </a:r>
            <a:r>
              <a:rPr sz="1800" spc="55" dirty="0">
                <a:latin typeface="Cambria"/>
                <a:cs typeface="Cambria"/>
              </a:rPr>
              <a:t>k</a:t>
            </a:r>
            <a:r>
              <a:rPr sz="1800" spc="65" dirty="0">
                <a:latin typeface="Cambria"/>
                <a:cs typeface="Cambria"/>
              </a:rPr>
              <a:t>v</a:t>
            </a:r>
            <a:r>
              <a:rPr sz="1800" spc="55" dirty="0">
                <a:latin typeface="Cambria"/>
                <a:cs typeface="Cambria"/>
              </a:rPr>
              <a:t>e</a:t>
            </a:r>
            <a:r>
              <a:rPr sz="1800" spc="85" dirty="0">
                <a:latin typeface="Cambria"/>
                <a:cs typeface="Cambria"/>
              </a:rPr>
              <a:t>n</a:t>
            </a:r>
            <a:r>
              <a:rPr sz="1800" spc="30" dirty="0">
                <a:latin typeface="Cambria"/>
                <a:cs typeface="Cambria"/>
              </a:rPr>
              <a:t>c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40" dirty="0">
                <a:latin typeface="Cambria"/>
                <a:cs typeface="Cambria"/>
              </a:rPr>
              <a:t>j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180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Cambria"/>
                <a:cs typeface="Cambria"/>
              </a:rPr>
              <a:t>p</a:t>
            </a:r>
            <a:r>
              <a:rPr sz="1800" spc="75" dirty="0">
                <a:latin typeface="Cambria"/>
                <a:cs typeface="Cambria"/>
              </a:rPr>
              <a:t>r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40" dirty="0">
                <a:latin typeface="Cambria"/>
                <a:cs typeface="Cambria"/>
              </a:rPr>
              <a:t>j</a:t>
            </a:r>
            <a:r>
              <a:rPr sz="1800" spc="25" dirty="0">
                <a:latin typeface="Cambria"/>
                <a:cs typeface="Cambria"/>
              </a:rPr>
              <a:t>e</a:t>
            </a:r>
            <a:r>
              <a:rPr sz="1800" spc="75" dirty="0">
                <a:latin typeface="Cambria"/>
                <a:cs typeface="Cambria"/>
              </a:rPr>
              <a:t>m</a:t>
            </a:r>
            <a:r>
              <a:rPr sz="1800" spc="114" dirty="0">
                <a:latin typeface="Cambria"/>
                <a:cs typeface="Cambria"/>
              </a:rPr>
              <a:t>n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00" dirty="0">
                <a:latin typeface="Cambria"/>
                <a:cs typeface="Cambria"/>
              </a:rPr>
              <a:t>k</a:t>
            </a:r>
            <a:r>
              <a:rPr sz="1800" spc="120" dirty="0">
                <a:latin typeface="Cambria"/>
                <a:cs typeface="Cambria"/>
              </a:rPr>
              <a:t>a</a:t>
            </a:r>
            <a:endParaRPr sz="1800">
              <a:latin typeface="Cambria"/>
              <a:cs typeface="Cambria"/>
            </a:endParaRPr>
          </a:p>
          <a:p>
            <a:pPr marL="38100">
              <a:lnSpc>
                <a:spcPct val="100000"/>
              </a:lnSpc>
              <a:spcBef>
                <a:spcPts val="20"/>
              </a:spcBef>
            </a:pPr>
            <a:r>
              <a:rPr sz="1800" spc="35" dirty="0">
                <a:latin typeface="Symbol"/>
                <a:cs typeface="Symbol"/>
              </a:rPr>
              <a:t></a:t>
            </a:r>
            <a:r>
              <a:rPr sz="1800" baseline="-13888" dirty="0">
                <a:latin typeface="Cambria"/>
                <a:cs typeface="Cambria"/>
              </a:rPr>
              <a:t>0</a:t>
            </a:r>
            <a:r>
              <a:rPr sz="1800" baseline="-13888" dirty="0">
                <a:latin typeface="Times New Roman"/>
                <a:cs typeface="Times New Roman"/>
              </a:rPr>
              <a:t>  </a:t>
            </a:r>
            <a:r>
              <a:rPr sz="1800" spc="127" baseline="-13888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spc="85" dirty="0">
                <a:latin typeface="Cambria"/>
                <a:cs typeface="Cambria"/>
              </a:rPr>
              <a:t> </a:t>
            </a:r>
            <a:r>
              <a:rPr sz="1800" spc="45" dirty="0">
                <a:latin typeface="Cambria"/>
                <a:cs typeface="Cambria"/>
              </a:rPr>
              <a:t>f</a:t>
            </a:r>
            <a:r>
              <a:rPr sz="1800" spc="80" dirty="0">
                <a:latin typeface="Cambria"/>
                <a:cs typeface="Cambria"/>
              </a:rPr>
              <a:t>r</a:t>
            </a:r>
            <a:r>
              <a:rPr sz="1800" spc="70" dirty="0">
                <a:latin typeface="Cambria"/>
                <a:cs typeface="Cambria"/>
              </a:rPr>
              <a:t>e</a:t>
            </a:r>
            <a:r>
              <a:rPr sz="1800" spc="55" dirty="0">
                <a:latin typeface="Cambria"/>
                <a:cs typeface="Cambria"/>
              </a:rPr>
              <a:t>k</a:t>
            </a:r>
            <a:r>
              <a:rPr sz="1800" spc="65" dirty="0">
                <a:latin typeface="Cambria"/>
                <a:cs typeface="Cambria"/>
              </a:rPr>
              <a:t>v</a:t>
            </a:r>
            <a:r>
              <a:rPr sz="1800" spc="55" dirty="0">
                <a:latin typeface="Cambria"/>
                <a:cs typeface="Cambria"/>
              </a:rPr>
              <a:t>e</a:t>
            </a:r>
            <a:r>
              <a:rPr sz="1800" spc="85" dirty="0">
                <a:latin typeface="Cambria"/>
                <a:cs typeface="Cambria"/>
              </a:rPr>
              <a:t>n</a:t>
            </a:r>
            <a:r>
              <a:rPr sz="1800" spc="30" dirty="0">
                <a:latin typeface="Cambria"/>
                <a:cs typeface="Cambria"/>
              </a:rPr>
              <a:t>c</a:t>
            </a:r>
            <a:r>
              <a:rPr sz="1800" spc="100" dirty="0">
                <a:latin typeface="Cambria"/>
                <a:cs typeface="Cambria"/>
              </a:rPr>
              <a:t>i</a:t>
            </a:r>
            <a:r>
              <a:rPr sz="1800" spc="40" dirty="0">
                <a:latin typeface="Cambria"/>
                <a:cs typeface="Cambria"/>
              </a:rPr>
              <a:t>j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180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75" dirty="0">
                <a:latin typeface="Cambria"/>
                <a:cs typeface="Cambria"/>
              </a:rPr>
              <a:t>z</a:t>
            </a:r>
            <a:r>
              <a:rPr sz="1800" spc="65" dirty="0">
                <a:latin typeface="Cambria"/>
                <a:cs typeface="Cambria"/>
              </a:rPr>
              <a:t>v</a:t>
            </a:r>
            <a:r>
              <a:rPr sz="1800" dirty="0">
                <a:latin typeface="Cambria"/>
                <a:cs typeface="Cambria"/>
              </a:rPr>
              <a:t>o</a:t>
            </a:r>
            <a:r>
              <a:rPr sz="1800" spc="30" dirty="0">
                <a:latin typeface="Cambria"/>
                <a:cs typeface="Cambria"/>
              </a:rPr>
              <a:t>r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175" dirty="0">
                <a:latin typeface="Times New Roman"/>
                <a:cs typeface="Times New Roman"/>
              </a:rPr>
              <a:t> </a:t>
            </a:r>
            <a:r>
              <a:rPr sz="1800" spc="60" dirty="0">
                <a:latin typeface="Cambria"/>
                <a:cs typeface="Cambria"/>
              </a:rPr>
              <a:t>v</a:t>
            </a:r>
            <a:endParaRPr sz="1800">
              <a:latin typeface="Cambria"/>
              <a:cs typeface="Cambria"/>
            </a:endParaRPr>
          </a:p>
          <a:p>
            <a:pPr marL="38100">
              <a:lnSpc>
                <a:spcPct val="100000"/>
              </a:lnSpc>
              <a:spcBef>
                <a:spcPts val="20"/>
              </a:spcBef>
            </a:pPr>
            <a:r>
              <a:rPr sz="1800" baseline="-13888" dirty="0">
                <a:latin typeface="Cambria"/>
                <a:cs typeface="Cambria"/>
              </a:rPr>
              <a:t>0</a:t>
            </a:r>
            <a:r>
              <a:rPr sz="1800" spc="254" baseline="-13888" dirty="0">
                <a:latin typeface="Cambria"/>
                <a:cs typeface="Cambria"/>
              </a:rPr>
              <a:t> 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spc="65" dirty="0">
                <a:latin typeface="Cambria"/>
                <a:cs typeface="Cambria"/>
              </a:rPr>
              <a:t> </a:t>
            </a:r>
            <a:r>
              <a:rPr sz="1800" spc="80" dirty="0">
                <a:latin typeface="Cambria"/>
                <a:cs typeface="Cambria"/>
              </a:rPr>
              <a:t>brzina</a:t>
            </a:r>
            <a:r>
              <a:rPr sz="1800" spc="-70" dirty="0">
                <a:latin typeface="Cambria"/>
                <a:cs typeface="Cambria"/>
              </a:rPr>
              <a:t> </a:t>
            </a:r>
            <a:r>
              <a:rPr sz="1800" spc="95" dirty="0">
                <a:latin typeface="Cambria"/>
                <a:cs typeface="Cambria"/>
              </a:rPr>
              <a:t>zvuka</a:t>
            </a:r>
            <a:endParaRPr sz="1800">
              <a:latin typeface="Cambria"/>
              <a:cs typeface="Cambria"/>
            </a:endParaRPr>
          </a:p>
          <a:p>
            <a:pPr marL="38100">
              <a:lnSpc>
                <a:spcPts val="2130"/>
              </a:lnSpc>
              <a:spcBef>
                <a:spcPts val="15"/>
              </a:spcBef>
            </a:pPr>
            <a:r>
              <a:rPr sz="1800" spc="60" dirty="0">
                <a:latin typeface="Cambria"/>
                <a:cs typeface="Cambria"/>
              </a:rPr>
              <a:t>v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spc="60" baseline="-13888" dirty="0">
                <a:latin typeface="Cambria"/>
                <a:cs typeface="Cambria"/>
              </a:rPr>
              <a:t>s</a:t>
            </a:r>
            <a:r>
              <a:rPr sz="1800" baseline="-13888" dirty="0">
                <a:latin typeface="Times New Roman"/>
                <a:cs typeface="Times New Roman"/>
              </a:rPr>
              <a:t> </a:t>
            </a:r>
            <a:r>
              <a:rPr sz="1800" spc="-157" baseline="-13888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spc="85" dirty="0">
                <a:latin typeface="Cambria"/>
                <a:cs typeface="Cambria"/>
              </a:rPr>
              <a:t> </a:t>
            </a:r>
            <a:r>
              <a:rPr sz="1800" spc="-15" dirty="0">
                <a:latin typeface="Cambria"/>
                <a:cs typeface="Cambria"/>
              </a:rPr>
              <a:t>b</a:t>
            </a:r>
            <a:r>
              <a:rPr sz="1800" spc="75" dirty="0">
                <a:latin typeface="Cambria"/>
                <a:cs typeface="Cambria"/>
              </a:rPr>
              <a:t>rz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25" dirty="0">
                <a:latin typeface="Cambria"/>
                <a:cs typeface="Cambria"/>
              </a:rPr>
              <a:t>n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105" dirty="0">
                <a:latin typeface="Times New Roman"/>
                <a:cs typeface="Times New Roman"/>
              </a:rPr>
              <a:t> </a:t>
            </a:r>
            <a:r>
              <a:rPr sz="1800" spc="50" dirty="0">
                <a:latin typeface="Cambria"/>
                <a:cs typeface="Cambria"/>
              </a:rPr>
              <a:t>s</a:t>
            </a:r>
            <a:r>
              <a:rPr sz="1800" spc="75" dirty="0">
                <a:latin typeface="Cambria"/>
                <a:cs typeface="Cambria"/>
              </a:rPr>
              <a:t>r</a:t>
            </a:r>
            <a:r>
              <a:rPr sz="1800" spc="25" dirty="0">
                <a:latin typeface="Cambria"/>
                <a:cs typeface="Cambria"/>
              </a:rPr>
              <a:t>e</a:t>
            </a:r>
            <a:r>
              <a:rPr sz="1800" spc="40" dirty="0">
                <a:latin typeface="Cambria"/>
                <a:cs typeface="Cambria"/>
              </a:rPr>
              <a:t>d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14" dirty="0">
                <a:latin typeface="Cambria"/>
                <a:cs typeface="Cambria"/>
              </a:rPr>
              <a:t>n</a:t>
            </a:r>
            <a:r>
              <a:rPr sz="1800" spc="20" dirty="0">
                <a:latin typeface="Cambria"/>
                <a:cs typeface="Cambria"/>
              </a:rPr>
              <a:t>e</a:t>
            </a:r>
            <a:endParaRPr sz="1800">
              <a:latin typeface="Cambria"/>
              <a:cs typeface="Cambria"/>
            </a:endParaRPr>
          </a:p>
          <a:p>
            <a:pPr marL="38100" marR="516255">
              <a:lnSpc>
                <a:spcPts val="2180"/>
              </a:lnSpc>
              <a:spcBef>
                <a:spcPts val="30"/>
              </a:spcBef>
              <a:tabLst>
                <a:tab pos="581025" algn="l"/>
              </a:tabLst>
            </a:pPr>
            <a:r>
              <a:rPr sz="1800" spc="60" dirty="0">
                <a:latin typeface="Cambria"/>
                <a:cs typeface="Cambria"/>
              </a:rPr>
              <a:t>v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spc="30" baseline="-13888" dirty="0">
                <a:latin typeface="Cambria"/>
                <a:cs typeface="Cambria"/>
              </a:rPr>
              <a:t>p</a:t>
            </a:r>
            <a:r>
              <a:rPr sz="1800" baseline="-13888" dirty="0">
                <a:latin typeface="Times New Roman"/>
                <a:cs typeface="Times New Roman"/>
              </a:rPr>
              <a:t> </a:t>
            </a:r>
            <a:r>
              <a:rPr sz="1800" spc="-135" baseline="-13888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spc="85" dirty="0">
                <a:latin typeface="Cambria"/>
                <a:cs typeface="Cambria"/>
              </a:rPr>
              <a:t> </a:t>
            </a:r>
            <a:r>
              <a:rPr sz="1800" spc="-15" dirty="0">
                <a:latin typeface="Cambria"/>
                <a:cs typeface="Cambria"/>
              </a:rPr>
              <a:t>b</a:t>
            </a:r>
            <a:r>
              <a:rPr sz="1800" spc="75" dirty="0">
                <a:latin typeface="Cambria"/>
                <a:cs typeface="Cambria"/>
              </a:rPr>
              <a:t>rz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14" dirty="0">
                <a:latin typeface="Cambria"/>
                <a:cs typeface="Cambria"/>
              </a:rPr>
              <a:t>n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95" dirty="0">
                <a:latin typeface="Times New Roman"/>
                <a:cs typeface="Times New Roman"/>
              </a:rPr>
              <a:t> </a:t>
            </a:r>
            <a:r>
              <a:rPr sz="1800" spc="40" dirty="0">
                <a:latin typeface="Cambria"/>
                <a:cs typeface="Cambria"/>
              </a:rPr>
              <a:t>p</a:t>
            </a:r>
            <a:r>
              <a:rPr sz="1800" spc="75" dirty="0">
                <a:latin typeface="Cambria"/>
                <a:cs typeface="Cambria"/>
              </a:rPr>
              <a:t>r</a:t>
            </a:r>
            <a:r>
              <a:rPr sz="1800" spc="100" dirty="0">
                <a:latin typeface="Cambria"/>
                <a:cs typeface="Cambria"/>
              </a:rPr>
              <a:t>i</a:t>
            </a:r>
            <a:r>
              <a:rPr sz="1800" spc="40" dirty="0">
                <a:latin typeface="Cambria"/>
                <a:cs typeface="Cambria"/>
              </a:rPr>
              <a:t>j</a:t>
            </a:r>
            <a:r>
              <a:rPr sz="1800" spc="15" dirty="0">
                <a:latin typeface="Cambria"/>
                <a:cs typeface="Cambria"/>
              </a:rPr>
              <a:t>e</a:t>
            </a:r>
            <a:r>
              <a:rPr sz="1800" spc="75" dirty="0">
                <a:latin typeface="Cambria"/>
                <a:cs typeface="Cambria"/>
              </a:rPr>
              <a:t>m</a:t>
            </a:r>
            <a:r>
              <a:rPr sz="1800" spc="114" dirty="0">
                <a:latin typeface="Cambria"/>
                <a:cs typeface="Cambria"/>
              </a:rPr>
              <a:t>n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00" dirty="0">
                <a:latin typeface="Cambria"/>
                <a:cs typeface="Cambria"/>
              </a:rPr>
              <a:t>k</a:t>
            </a:r>
            <a:r>
              <a:rPr sz="1800" spc="85" dirty="0">
                <a:latin typeface="Cambria"/>
                <a:cs typeface="Cambria"/>
              </a:rPr>
              <a:t>a </a:t>
            </a:r>
            <a:r>
              <a:rPr sz="1800" spc="60" dirty="0">
                <a:latin typeface="Times New Roman"/>
                <a:cs typeface="Times New Roman"/>
              </a:rPr>
              <a:t> </a:t>
            </a:r>
            <a:r>
              <a:rPr sz="1800" spc="60" dirty="0">
                <a:latin typeface="Cambria"/>
                <a:cs typeface="Cambria"/>
              </a:rPr>
              <a:t>v</a:t>
            </a:r>
            <a:r>
              <a:rPr sz="1800" spc="-145" dirty="0">
                <a:latin typeface="Times New Roman"/>
                <a:cs typeface="Times New Roman"/>
              </a:rPr>
              <a:t> </a:t>
            </a:r>
            <a:r>
              <a:rPr sz="1800" spc="67" baseline="-13888" dirty="0">
                <a:latin typeface="Cambria"/>
                <a:cs typeface="Cambria"/>
              </a:rPr>
              <a:t>i</a:t>
            </a:r>
            <a:r>
              <a:rPr sz="1800" baseline="-13888" dirty="0">
                <a:latin typeface="Times New Roman"/>
                <a:cs typeface="Times New Roman"/>
              </a:rPr>
              <a:t> </a:t>
            </a:r>
            <a:r>
              <a:rPr sz="1800" spc="-120" baseline="-13888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−</a:t>
            </a:r>
            <a:r>
              <a:rPr sz="1800" dirty="0">
                <a:latin typeface="Cambria"/>
                <a:cs typeface="Cambria"/>
              </a:rPr>
              <a:t>	</a:t>
            </a:r>
            <a:r>
              <a:rPr sz="1800" spc="-15" dirty="0">
                <a:latin typeface="Cambria"/>
                <a:cs typeface="Cambria"/>
              </a:rPr>
              <a:t>b</a:t>
            </a:r>
            <a:r>
              <a:rPr sz="1800" spc="75" dirty="0">
                <a:latin typeface="Cambria"/>
                <a:cs typeface="Cambria"/>
              </a:rPr>
              <a:t>rz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125" dirty="0">
                <a:latin typeface="Cambria"/>
                <a:cs typeface="Cambria"/>
              </a:rPr>
              <a:t>n</a:t>
            </a:r>
            <a:r>
              <a:rPr sz="1800" spc="120" dirty="0">
                <a:latin typeface="Cambria"/>
                <a:cs typeface="Cambria"/>
              </a:rPr>
              <a:t>a</a:t>
            </a:r>
            <a:r>
              <a:rPr sz="1800" spc="-180" dirty="0">
                <a:latin typeface="Times New Roman"/>
                <a:cs typeface="Times New Roman"/>
              </a:rPr>
              <a:t> </a:t>
            </a:r>
            <a:r>
              <a:rPr sz="1800" spc="95" dirty="0">
                <a:latin typeface="Cambria"/>
                <a:cs typeface="Cambria"/>
              </a:rPr>
              <a:t>i</a:t>
            </a:r>
            <a:r>
              <a:rPr sz="1800" spc="75" dirty="0">
                <a:latin typeface="Cambria"/>
                <a:cs typeface="Cambria"/>
              </a:rPr>
              <a:t>z</a:t>
            </a:r>
            <a:r>
              <a:rPr sz="1800" spc="65" dirty="0">
                <a:latin typeface="Cambria"/>
                <a:cs typeface="Cambria"/>
              </a:rPr>
              <a:t>v</a:t>
            </a:r>
            <a:r>
              <a:rPr sz="1800" dirty="0">
                <a:latin typeface="Cambria"/>
                <a:cs typeface="Cambria"/>
              </a:rPr>
              <a:t>o</a:t>
            </a:r>
            <a:r>
              <a:rPr sz="1800" spc="30" dirty="0">
                <a:latin typeface="Cambria"/>
                <a:cs typeface="Cambria"/>
              </a:rPr>
              <a:t>r</a:t>
            </a:r>
            <a:r>
              <a:rPr sz="1800" spc="120" dirty="0">
                <a:latin typeface="Cambria"/>
                <a:cs typeface="Cambria"/>
              </a:rPr>
              <a:t>a</a:t>
            </a:r>
            <a:endParaRPr sz="1800">
              <a:latin typeface="Cambria"/>
              <a:cs typeface="Cambria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5979169" y="1261232"/>
            <a:ext cx="1800225" cy="0"/>
          </a:xfrm>
          <a:custGeom>
            <a:avLst/>
            <a:gdLst/>
            <a:ahLst/>
            <a:cxnLst/>
            <a:rect l="l" t="t" r="r" b="b"/>
            <a:pathLst>
              <a:path w="1800225">
                <a:moveTo>
                  <a:pt x="0" y="0"/>
                </a:moveTo>
                <a:lnTo>
                  <a:pt x="1799722" y="0"/>
                </a:lnTo>
              </a:path>
            </a:pathLst>
          </a:custGeom>
          <a:ln w="1348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166741" y="1247453"/>
            <a:ext cx="108585" cy="2546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latin typeface="Times New Roman"/>
                <a:cs typeface="Times New Roman"/>
              </a:rPr>
              <a:t>0</a:t>
            </a:r>
            <a:endParaRPr sz="15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014724" y="1298570"/>
            <a:ext cx="1689735" cy="42672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30"/>
              </a:spcBef>
              <a:tabLst>
                <a:tab pos="444500" algn="l"/>
              </a:tabLst>
            </a:pPr>
            <a:r>
              <a:rPr sz="2600" spc="100" dirty="0">
                <a:latin typeface="Times New Roman"/>
                <a:cs typeface="Times New Roman"/>
              </a:rPr>
              <a:t>v</a:t>
            </a:r>
            <a:r>
              <a:rPr sz="2250" spc="150" baseline="-16666" dirty="0">
                <a:latin typeface="Times New Roman"/>
                <a:cs typeface="Times New Roman"/>
              </a:rPr>
              <a:t>0	</a:t>
            </a:r>
            <a:r>
              <a:rPr sz="2600" spc="15" dirty="0">
                <a:latin typeface="Symbol"/>
                <a:cs typeface="Symbol"/>
              </a:rPr>
              <a:t></a:t>
            </a:r>
            <a:r>
              <a:rPr sz="2600" spc="125" dirty="0">
                <a:latin typeface="Times New Roman"/>
                <a:cs typeface="Times New Roman"/>
              </a:rPr>
              <a:t> </a:t>
            </a:r>
            <a:r>
              <a:rPr sz="2600" spc="100" dirty="0">
                <a:latin typeface="Times New Roman"/>
                <a:cs typeface="Times New Roman"/>
              </a:rPr>
              <a:t>v</a:t>
            </a:r>
            <a:r>
              <a:rPr sz="2250" spc="150" baseline="-16666" dirty="0">
                <a:latin typeface="Times New Roman"/>
                <a:cs typeface="Times New Roman"/>
              </a:rPr>
              <a:t>s </a:t>
            </a:r>
            <a:r>
              <a:rPr sz="2250" spc="165" baseline="-16666" dirty="0">
                <a:latin typeface="Times New Roman"/>
                <a:cs typeface="Times New Roman"/>
              </a:rPr>
              <a:t> </a:t>
            </a:r>
            <a:r>
              <a:rPr sz="2600" spc="15" dirty="0">
                <a:latin typeface="Symbol"/>
                <a:cs typeface="Symbol"/>
              </a:rPr>
              <a:t></a:t>
            </a:r>
            <a:r>
              <a:rPr sz="2600" spc="130" dirty="0">
                <a:latin typeface="Times New Roman"/>
                <a:cs typeface="Times New Roman"/>
              </a:rPr>
              <a:t> </a:t>
            </a:r>
            <a:r>
              <a:rPr sz="2600" spc="100" dirty="0">
                <a:latin typeface="Times New Roman"/>
                <a:cs typeface="Times New Roman"/>
              </a:rPr>
              <a:t>v</a:t>
            </a:r>
            <a:r>
              <a:rPr sz="2250" spc="150" baseline="-16666" dirty="0">
                <a:latin typeface="Times New Roman"/>
                <a:cs typeface="Times New Roman"/>
              </a:rPr>
              <a:t>i</a:t>
            </a:r>
            <a:endParaRPr sz="2250" baseline="-16666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07969" y="968661"/>
            <a:ext cx="1026160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  <a:tabLst>
                <a:tab pos="368300" algn="l"/>
                <a:tab pos="701675" algn="l"/>
              </a:tabLst>
            </a:pPr>
            <a:r>
              <a:rPr sz="2900" spc="-65" dirty="0">
                <a:latin typeface="Symbol"/>
                <a:cs typeface="Symbol"/>
              </a:rPr>
              <a:t></a:t>
            </a:r>
            <a:r>
              <a:rPr sz="2900" spc="-65" dirty="0">
                <a:latin typeface="Times New Roman"/>
                <a:cs typeface="Times New Roman"/>
              </a:rPr>
              <a:t>	</a:t>
            </a:r>
            <a:r>
              <a:rPr sz="2600" spc="15" dirty="0">
                <a:latin typeface="Symbol"/>
                <a:cs typeface="Symbol"/>
              </a:rPr>
              <a:t></a:t>
            </a:r>
            <a:r>
              <a:rPr sz="2600" spc="15" dirty="0">
                <a:latin typeface="Times New Roman"/>
                <a:cs typeface="Times New Roman"/>
              </a:rPr>
              <a:t>	</a:t>
            </a:r>
            <a:r>
              <a:rPr sz="3900" spc="142" baseline="34188" dirty="0">
                <a:latin typeface="Times New Roman"/>
                <a:cs typeface="Times New Roman"/>
              </a:rPr>
              <a:t>v</a:t>
            </a:r>
            <a:r>
              <a:rPr sz="2250" spc="142" baseline="42592" dirty="0">
                <a:latin typeface="Times New Roman"/>
                <a:cs typeface="Times New Roman"/>
              </a:rPr>
              <a:t>0</a:t>
            </a:r>
            <a:endParaRPr sz="2250" baseline="42592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04226" y="806381"/>
            <a:ext cx="1322070" cy="4260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11150" indent="-286385">
              <a:lnSpc>
                <a:spcPct val="100000"/>
              </a:lnSpc>
              <a:spcBef>
                <a:spcPts val="125"/>
              </a:spcBef>
              <a:buFont typeface="Symbol"/>
              <a:buChar char=""/>
              <a:tabLst>
                <a:tab pos="311785" algn="l"/>
              </a:tabLst>
            </a:pPr>
            <a:r>
              <a:rPr sz="2600" spc="95" dirty="0">
                <a:latin typeface="Times New Roman"/>
                <a:cs typeface="Times New Roman"/>
              </a:rPr>
              <a:t>v</a:t>
            </a:r>
            <a:r>
              <a:rPr sz="2250" spc="142" baseline="-16666" dirty="0">
                <a:latin typeface="Times New Roman"/>
                <a:cs typeface="Times New Roman"/>
              </a:rPr>
              <a:t>s </a:t>
            </a:r>
            <a:r>
              <a:rPr sz="2250" spc="150" baseline="-16666" dirty="0">
                <a:latin typeface="Times New Roman"/>
                <a:cs typeface="Times New Roman"/>
              </a:rPr>
              <a:t> </a:t>
            </a:r>
            <a:r>
              <a:rPr sz="2600" spc="15" dirty="0">
                <a:latin typeface="Symbol"/>
                <a:cs typeface="Symbol"/>
              </a:rPr>
              <a:t></a:t>
            </a:r>
            <a:r>
              <a:rPr sz="2600" spc="130" dirty="0">
                <a:latin typeface="Times New Roman"/>
                <a:cs typeface="Times New Roman"/>
              </a:rPr>
              <a:t> </a:t>
            </a:r>
            <a:r>
              <a:rPr sz="2600" spc="135" dirty="0">
                <a:latin typeface="Times New Roman"/>
                <a:cs typeface="Times New Roman"/>
              </a:rPr>
              <a:t>v</a:t>
            </a:r>
            <a:r>
              <a:rPr sz="2250" spc="202" baseline="-16666" dirty="0">
                <a:latin typeface="Times New Roman"/>
                <a:cs typeface="Times New Roman"/>
              </a:rPr>
              <a:t>p</a:t>
            </a:r>
            <a:endParaRPr sz="2250" baseline="-16666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841232" y="1008666"/>
            <a:ext cx="282575" cy="47180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sz="2600" spc="20" dirty="0">
                <a:latin typeface="Symbol"/>
                <a:cs typeface="Symbol"/>
              </a:rPr>
              <a:t></a:t>
            </a:r>
            <a:r>
              <a:rPr sz="2900" spc="-65" dirty="0">
                <a:latin typeface="Symbol"/>
                <a:cs typeface="Symbol"/>
              </a:rPr>
              <a:t></a:t>
            </a:r>
            <a:endParaRPr sz="2900">
              <a:latin typeface="Symbol"/>
              <a:cs typeface="Symbo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5329184" y="757245"/>
            <a:ext cx="3019425" cy="1008380"/>
          </a:xfrm>
          <a:custGeom>
            <a:avLst/>
            <a:gdLst/>
            <a:ahLst/>
            <a:cxnLst/>
            <a:rect l="l" t="t" r="r" b="b"/>
            <a:pathLst>
              <a:path w="3019425" h="1008380">
                <a:moveTo>
                  <a:pt x="0" y="1008065"/>
                </a:moveTo>
                <a:lnTo>
                  <a:pt x="3019424" y="1008065"/>
                </a:lnTo>
                <a:lnTo>
                  <a:pt x="3019424" y="0"/>
                </a:lnTo>
                <a:lnTo>
                  <a:pt x="0" y="0"/>
                </a:lnTo>
                <a:lnTo>
                  <a:pt x="0" y="1008065"/>
                </a:lnTo>
                <a:close/>
              </a:path>
            </a:pathLst>
          </a:custGeom>
          <a:ln w="9534">
            <a:solidFill>
              <a:srgbClr val="FE84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70492" y="1530986"/>
            <a:ext cx="4261825" cy="311440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9448281" y="3505200"/>
            <a:ext cx="383540" cy="0"/>
          </a:xfrm>
          <a:custGeom>
            <a:avLst/>
            <a:gdLst/>
            <a:ahLst/>
            <a:cxnLst/>
            <a:rect l="l" t="t" r="r" b="b"/>
            <a:pathLst>
              <a:path w="383540">
                <a:moveTo>
                  <a:pt x="0" y="0"/>
                </a:moveTo>
                <a:lnTo>
                  <a:pt x="383438" y="0"/>
                </a:lnTo>
              </a:path>
            </a:pathLst>
          </a:custGeom>
          <a:ln w="1357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858512" y="3171731"/>
            <a:ext cx="1951355" cy="79819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8100">
              <a:lnSpc>
                <a:spcPts val="3204"/>
              </a:lnSpc>
              <a:spcBef>
                <a:spcPts val="125"/>
              </a:spcBef>
              <a:tabLst>
                <a:tab pos="400050" algn="l"/>
                <a:tab pos="1167765" algn="l"/>
                <a:tab pos="1648460" algn="l"/>
              </a:tabLst>
            </a:pPr>
            <a:r>
              <a:rPr sz="2900" spc="-80" dirty="0">
                <a:latin typeface="Symbol"/>
                <a:cs typeface="Symbol"/>
              </a:rPr>
              <a:t></a:t>
            </a:r>
            <a:r>
              <a:rPr sz="2900" spc="-80" dirty="0">
                <a:latin typeface="Times New Roman"/>
                <a:cs typeface="Times New Roman"/>
              </a:rPr>
              <a:t>	</a:t>
            </a:r>
            <a:r>
              <a:rPr sz="2600" spc="15" dirty="0">
                <a:latin typeface="Symbol"/>
                <a:cs typeface="Symbol"/>
              </a:rPr>
              <a:t></a:t>
            </a:r>
            <a:r>
              <a:rPr sz="2600" spc="285" dirty="0">
                <a:latin typeface="Times New Roman"/>
                <a:cs typeface="Times New Roman"/>
              </a:rPr>
              <a:t> </a:t>
            </a:r>
            <a:r>
              <a:rPr sz="3900" u="heavy" spc="7" baseline="28846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900" u="heavy" spc="-240" baseline="28846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3900" u="heavy" spc="15" baseline="28846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sz="3900" u="heavy" baseline="28846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3900" spc="-142" baseline="28846" dirty="0">
                <a:latin typeface="Times New Roman"/>
                <a:cs typeface="Times New Roman"/>
              </a:rPr>
              <a:t> </a:t>
            </a:r>
            <a:r>
              <a:rPr sz="2600" spc="-55" dirty="0">
                <a:latin typeface="Times New Roman"/>
                <a:cs typeface="Times New Roman"/>
              </a:rPr>
              <a:t>l</a:t>
            </a:r>
            <a:r>
              <a:rPr sz="2600" spc="10" dirty="0">
                <a:latin typeface="Times New Roman"/>
                <a:cs typeface="Times New Roman"/>
              </a:rPr>
              <a:t>n</a:t>
            </a:r>
            <a:r>
              <a:rPr sz="2600" dirty="0">
                <a:latin typeface="Times New Roman"/>
                <a:cs typeface="Times New Roman"/>
              </a:rPr>
              <a:t>	</a:t>
            </a:r>
            <a:r>
              <a:rPr sz="3900" i="1" spc="7" baseline="28846" dirty="0">
                <a:latin typeface="Times New Roman"/>
                <a:cs typeface="Times New Roman"/>
              </a:rPr>
              <a:t>I</a:t>
            </a:r>
            <a:r>
              <a:rPr sz="3900" i="1" spc="-487" baseline="28846" dirty="0">
                <a:latin typeface="Times New Roman"/>
                <a:cs typeface="Times New Roman"/>
              </a:rPr>
              <a:t> </a:t>
            </a:r>
            <a:r>
              <a:rPr sz="2250" baseline="31481" dirty="0">
                <a:latin typeface="Times New Roman"/>
                <a:cs typeface="Times New Roman"/>
              </a:rPr>
              <a:t>0</a:t>
            </a:r>
            <a:endParaRPr sz="2250" baseline="31481">
              <a:latin typeface="Times New Roman"/>
              <a:cs typeface="Times New Roman"/>
            </a:endParaRPr>
          </a:p>
          <a:p>
            <a:pPr marL="734060">
              <a:lnSpc>
                <a:spcPts val="2845"/>
              </a:lnSpc>
              <a:tabLst>
                <a:tab pos="1629410" algn="l"/>
              </a:tabLst>
            </a:pPr>
            <a:r>
              <a:rPr sz="2600" spc="10" dirty="0">
                <a:latin typeface="Times New Roman"/>
                <a:cs typeface="Times New Roman"/>
              </a:rPr>
              <a:t>2</a:t>
            </a:r>
            <a:r>
              <a:rPr sz="2600" spc="-390" dirty="0">
                <a:latin typeface="Times New Roman"/>
                <a:cs typeface="Times New Roman"/>
              </a:rPr>
              <a:t> </a:t>
            </a:r>
            <a:r>
              <a:rPr sz="2600" i="1" spc="10" dirty="0">
                <a:latin typeface="Times New Roman"/>
                <a:cs typeface="Times New Roman"/>
              </a:rPr>
              <a:t>d</a:t>
            </a:r>
            <a:r>
              <a:rPr sz="2600" i="1" dirty="0">
                <a:latin typeface="Times New Roman"/>
                <a:cs typeface="Times New Roman"/>
              </a:rPr>
              <a:t>	</a:t>
            </a:r>
            <a:r>
              <a:rPr sz="2600" i="1" spc="5" dirty="0">
                <a:latin typeface="Times New Roman"/>
                <a:cs typeface="Times New Roman"/>
              </a:rPr>
              <a:t>I</a:t>
            </a:r>
            <a:r>
              <a:rPr sz="2600" i="1" spc="-250" dirty="0">
                <a:latin typeface="Times New Roman"/>
                <a:cs typeface="Times New Roman"/>
              </a:rPr>
              <a:t> </a:t>
            </a:r>
            <a:r>
              <a:rPr sz="2250" i="1" baseline="-16666" dirty="0">
                <a:latin typeface="Times New Roman"/>
                <a:cs typeface="Times New Roman"/>
              </a:rPr>
              <a:t>d</a:t>
            </a:r>
            <a:endParaRPr sz="2250" baseline="-16666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8328035" y="2649537"/>
            <a:ext cx="1293495" cy="4260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</a:pPr>
            <a:r>
              <a:rPr sz="2600" spc="15" dirty="0">
                <a:latin typeface="Symbol"/>
                <a:cs typeface="Symbol"/>
              </a:rPr>
              <a:t></a:t>
            </a:r>
            <a:r>
              <a:rPr sz="2600" spc="310" dirty="0">
                <a:latin typeface="Times New Roman"/>
                <a:cs typeface="Times New Roman"/>
              </a:rPr>
              <a:t> </a:t>
            </a:r>
            <a:r>
              <a:rPr sz="2600" i="1" spc="5" dirty="0">
                <a:latin typeface="Times New Roman"/>
                <a:cs typeface="Times New Roman"/>
              </a:rPr>
              <a:t>I</a:t>
            </a:r>
            <a:r>
              <a:rPr sz="2600" i="1" spc="-320" dirty="0">
                <a:latin typeface="Times New Roman"/>
                <a:cs typeface="Times New Roman"/>
              </a:rPr>
              <a:t> </a:t>
            </a:r>
            <a:r>
              <a:rPr sz="1500" dirty="0">
                <a:latin typeface="Times New Roman"/>
                <a:cs typeface="Times New Roman"/>
              </a:rPr>
              <a:t>0</a:t>
            </a:r>
            <a:r>
              <a:rPr sz="1500" spc="-155" dirty="0">
                <a:latin typeface="Times New Roman"/>
                <a:cs typeface="Times New Roman"/>
              </a:rPr>
              <a:t> </a:t>
            </a:r>
            <a:r>
              <a:rPr sz="2600" i="1" spc="10" dirty="0">
                <a:latin typeface="Times New Roman"/>
                <a:cs typeface="Times New Roman"/>
              </a:rPr>
              <a:t>e</a:t>
            </a:r>
            <a:r>
              <a:rPr sz="2600" i="1" spc="-320" dirty="0">
                <a:latin typeface="Times New Roman"/>
                <a:cs typeface="Times New Roman"/>
              </a:rPr>
              <a:t> </a:t>
            </a:r>
            <a:r>
              <a:rPr sz="2250" spc="112" baseline="33333" dirty="0">
                <a:latin typeface="Symbol"/>
                <a:cs typeface="Symbol"/>
              </a:rPr>
              <a:t></a:t>
            </a:r>
            <a:r>
              <a:rPr sz="2250" spc="104" baseline="33333" dirty="0">
                <a:latin typeface="Times New Roman"/>
                <a:cs typeface="Times New Roman"/>
              </a:rPr>
              <a:t>2</a:t>
            </a:r>
            <a:r>
              <a:rPr sz="2475" spc="112" baseline="30303" dirty="0">
                <a:latin typeface="Symbol"/>
                <a:cs typeface="Symbol"/>
              </a:rPr>
              <a:t></a:t>
            </a:r>
            <a:r>
              <a:rPr sz="2250" i="1" baseline="33333" dirty="0">
                <a:latin typeface="Times New Roman"/>
                <a:cs typeface="Times New Roman"/>
              </a:rPr>
              <a:t>d</a:t>
            </a:r>
            <a:endParaRPr sz="2250" baseline="33333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912491" y="2589455"/>
            <a:ext cx="313690" cy="426084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</a:pPr>
            <a:r>
              <a:rPr sz="2600" i="1" spc="5" dirty="0">
                <a:latin typeface="Times New Roman"/>
                <a:cs typeface="Times New Roman"/>
              </a:rPr>
              <a:t>I</a:t>
            </a:r>
            <a:r>
              <a:rPr sz="2600" i="1" spc="-310" dirty="0">
                <a:latin typeface="Times New Roman"/>
                <a:cs typeface="Times New Roman"/>
              </a:rPr>
              <a:t> </a:t>
            </a:r>
            <a:r>
              <a:rPr sz="2250" i="1" baseline="-16666" dirty="0">
                <a:latin typeface="Times New Roman"/>
                <a:cs typeface="Times New Roman"/>
              </a:rPr>
              <a:t>d</a:t>
            </a:r>
            <a:endParaRPr sz="2250" baseline="-16666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857621" y="2502920"/>
            <a:ext cx="2066925" cy="1503680"/>
          </a:xfrm>
          <a:custGeom>
            <a:avLst/>
            <a:gdLst/>
            <a:ahLst/>
            <a:cxnLst/>
            <a:rect l="l" t="t" r="r" b="b"/>
            <a:pathLst>
              <a:path w="2066925" h="1503679">
                <a:moveTo>
                  <a:pt x="0" y="1503294"/>
                </a:moveTo>
                <a:lnTo>
                  <a:pt x="2066924" y="1503294"/>
                </a:lnTo>
                <a:lnTo>
                  <a:pt x="2066924" y="0"/>
                </a:lnTo>
                <a:lnTo>
                  <a:pt x="0" y="0"/>
                </a:lnTo>
                <a:lnTo>
                  <a:pt x="0" y="1503294"/>
                </a:lnTo>
                <a:close/>
              </a:path>
            </a:pathLst>
          </a:custGeom>
          <a:ln w="9534">
            <a:solidFill>
              <a:srgbClr val="FE843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267181" y="5206447"/>
            <a:ext cx="1181100" cy="452755"/>
          </a:xfrm>
          <a:prstGeom prst="rect">
            <a:avLst/>
          </a:prstGeom>
          <a:ln w="9534">
            <a:solidFill>
              <a:srgbClr val="FE8437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72390">
              <a:lnSpc>
                <a:spcPts val="3415"/>
              </a:lnSpc>
              <a:tabLst>
                <a:tab pos="406400" algn="l"/>
                <a:tab pos="720725" algn="l"/>
              </a:tabLst>
            </a:pPr>
            <a:r>
              <a:rPr sz="2600" i="1" spc="10" dirty="0">
                <a:latin typeface="Times New Roman"/>
                <a:cs typeface="Times New Roman"/>
              </a:rPr>
              <a:t>Z	</a:t>
            </a:r>
            <a:r>
              <a:rPr sz="2600" spc="15" dirty="0">
                <a:latin typeface="Symbol"/>
                <a:cs typeface="Symbol"/>
              </a:rPr>
              <a:t></a:t>
            </a:r>
            <a:r>
              <a:rPr sz="2600" spc="15" dirty="0">
                <a:latin typeface="Times New Roman"/>
                <a:cs typeface="Times New Roman"/>
              </a:rPr>
              <a:t>	</a:t>
            </a:r>
            <a:r>
              <a:rPr sz="2900" spc="-5" dirty="0">
                <a:latin typeface="Symbol"/>
                <a:cs typeface="Symbol"/>
              </a:rPr>
              <a:t></a:t>
            </a:r>
            <a:r>
              <a:rPr sz="2600" i="1" spc="-5" dirty="0">
                <a:latin typeface="Times New Roman"/>
                <a:cs typeface="Times New Roman"/>
              </a:rPr>
              <a:t>v</a:t>
            </a:r>
            <a:endParaRPr sz="26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64560" y="5206496"/>
            <a:ext cx="6036310" cy="280035"/>
          </a:xfrm>
          <a:prstGeom prst="rect">
            <a:avLst/>
          </a:prstGeom>
          <a:ln w="12700">
            <a:solidFill>
              <a:srgbClr val="4471C4"/>
            </a:solidFill>
          </a:ln>
        </p:spPr>
        <p:txBody>
          <a:bodyPr vert="horz" wrap="square" lIns="0" tIns="635" rIns="0" bIns="0" rtlCol="0">
            <a:spAutoFit/>
          </a:bodyPr>
          <a:lstStyle/>
          <a:p>
            <a:pPr marL="286385" indent="-276860">
              <a:lnSpc>
                <a:spcPts val="2195"/>
              </a:lnSpc>
              <a:spcBef>
                <a:spcPts val="5"/>
              </a:spcBef>
              <a:buClr>
                <a:srgbClr val="FE8437"/>
              </a:buClr>
              <a:buSzPct val="70000"/>
              <a:buFont typeface="Wingdings"/>
              <a:buChar char=""/>
              <a:tabLst>
                <a:tab pos="287020" algn="l"/>
              </a:tabLst>
            </a:pPr>
            <a:r>
              <a:rPr sz="2000" spc="120" dirty="0">
                <a:latin typeface="Cambria"/>
                <a:cs typeface="Cambria"/>
              </a:rPr>
              <a:t>Prostiranjezvuka</a:t>
            </a:r>
            <a:r>
              <a:rPr sz="2000" spc="-60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zavisi</a:t>
            </a:r>
            <a:r>
              <a:rPr sz="2000" spc="-100" dirty="0">
                <a:latin typeface="Cambria"/>
                <a:cs typeface="Cambria"/>
              </a:rPr>
              <a:t> </a:t>
            </a:r>
            <a:r>
              <a:rPr sz="2000" spc="20" dirty="0">
                <a:latin typeface="Cambria"/>
                <a:cs typeface="Cambria"/>
              </a:rPr>
              <a:t>od</a:t>
            </a:r>
            <a:r>
              <a:rPr sz="2000" spc="60" dirty="0">
                <a:latin typeface="Cambria"/>
                <a:cs typeface="Cambria"/>
              </a:rPr>
              <a:t> </a:t>
            </a:r>
            <a:r>
              <a:rPr sz="2000" spc="105" dirty="0">
                <a:latin typeface="Cambria"/>
                <a:cs typeface="Cambria"/>
              </a:rPr>
              <a:t>akustične</a:t>
            </a:r>
            <a:r>
              <a:rPr sz="2000" spc="-20" dirty="0">
                <a:latin typeface="Cambria"/>
                <a:cs typeface="Cambria"/>
              </a:rPr>
              <a:t> </a:t>
            </a:r>
            <a:r>
              <a:rPr sz="2000" spc="75" dirty="0">
                <a:latin typeface="Cambria"/>
                <a:cs typeface="Cambria"/>
              </a:rPr>
              <a:t>impedance</a:t>
            </a:r>
            <a:endParaRPr sz="200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1118</Words>
  <Application>Microsoft Office PowerPoint</Application>
  <PresentationFormat>Široki ekran</PresentationFormat>
  <Paragraphs>132</Paragraphs>
  <Slides>20</Slides>
  <Notes>0</Notes>
  <HiddenSlides>0</HiddenSlides>
  <MMClips>0</MMClips>
  <ScaleCrop>false</ScaleCrop>
  <HeadingPairs>
    <vt:vector size="6" baseType="variant">
      <vt:variant>
        <vt:lpstr>Korišćeni fontovi</vt:lpstr>
      </vt:variant>
      <vt:variant>
        <vt:i4>7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20</vt:i4>
      </vt:variant>
    </vt:vector>
  </HeadingPairs>
  <TitlesOfParts>
    <vt:vector size="28" baseType="lpstr">
      <vt:lpstr>Calibri</vt:lpstr>
      <vt:lpstr>Calibri Light</vt:lpstr>
      <vt:lpstr>Cambria</vt:lpstr>
      <vt:lpstr>Microsoft Sans Serif</vt:lpstr>
      <vt:lpstr>Symbol</vt:lpstr>
      <vt:lpstr>Times New Roman</vt:lpstr>
      <vt:lpstr>Wingdings</vt:lpstr>
      <vt:lpstr>Office Theme</vt:lpstr>
      <vt:lpstr>Senzori rastojanja  na bazi ultrazvuka</vt:lpstr>
      <vt:lpstr>PowerPoint prezentacija</vt:lpstr>
      <vt:lpstr>Ultrazvuk</vt:lpstr>
      <vt:lpstr>PowerPoint prezentacija</vt:lpstr>
      <vt:lpstr>Odbijanje i prelamanje talasa</vt:lpstr>
      <vt:lpstr>PowerPoint prezentacija</vt:lpstr>
      <vt:lpstr>PONAŠANJE ZVUKA NA GRANICI DVE SREDINE</vt:lpstr>
      <vt:lpstr>Doplerov efekat</vt:lpstr>
      <vt:lpstr> I 0 e 2d</vt:lpstr>
      <vt:lpstr>Piezo efekat</vt:lpstr>
      <vt:lpstr>Inverzni piezoelektrični efekat</vt:lpstr>
      <vt:lpstr>PONAŠANJE ZVUKA NA GRANICI DVEJU  SREDINA</vt:lpstr>
      <vt:lpstr>PowerPoint prezentacija</vt:lpstr>
      <vt:lpstr>PIEZOELEKTRIČNI PRETVARAČI KAO IZVORI ULTRAZVUKA</vt:lpstr>
      <vt:lpstr>PowerPoint prezentacija</vt:lpstr>
      <vt:lpstr>Oblasti primene</vt:lpstr>
      <vt:lpstr>Kontrola materijala prilikom  odmotavanja ili namotavanja  na kotur.</vt:lpstr>
      <vt:lpstr>Primer primene ultrazvučnog senzora za  odredjivanje nivoa tečnost</vt:lpstr>
      <vt:lpstr>Opis postupka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Senzori rastojanja  na bazi ultrazvuka</dc:title>
  <dc:creator>Dejan Blagojevic</dc:creator>
  <cp:lastModifiedBy>dr Dejan Blagojević</cp:lastModifiedBy>
  <cp:revision>3</cp:revision>
  <dcterms:created xsi:type="dcterms:W3CDTF">2023-05-13T09:43:12Z</dcterms:created>
  <dcterms:modified xsi:type="dcterms:W3CDTF">2024-01-20T09:51:46Z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2020-04-25T00:00:00Z</vt:filetime>
  </property>
  <property fmtid="{D5CDD505-2E9C-101B-9397-08002B2CF9AE}" pid="3" name="Creator">
    <vt:lpwstr>Online2PDF.com</vt:lpwstr>
  </property>
  <property fmtid="{D5CDD505-2E9C-101B-9397-08002B2CF9AE}" pid="4" name="LastSaved">
    <vt:filetime>2020-04-25T00:00:00Z</vt:filetime>
  </property>
</Properties>
</file>